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8" r:id="rId4"/>
    <p:sldId id="259" r:id="rId5"/>
    <p:sldId id="270" r:id="rId6"/>
    <p:sldId id="260" r:id="rId7"/>
    <p:sldId id="261" r:id="rId8"/>
    <p:sldId id="262" r:id="rId9"/>
    <p:sldId id="263" r:id="rId10"/>
    <p:sldId id="269" r:id="rId11"/>
    <p:sldId id="264" r:id="rId12"/>
    <p:sldId id="265"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89CA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E40D5F-9314-457C-9959-EDD2A9D5186C}" v="4" dt="2026-03-10T10:24:44.1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cent, Daniel Capt RN (NAVY ACQ-SPT SHIPS-SPTN MMLSRO)" userId="87819ec6-277b-4a35-a9a1-5a819e548470" providerId="ADAL" clId="{6DCC3257-8083-4C7C-AEF7-D11E22D6817B}"/>
    <pc:docChg chg="undo custSel addSld delSld modSld sldOrd">
      <pc:chgData name="Vincent, Daniel Capt RN (NAVY ACQ-SPT SHIPS-SPTN MMLSRO)" userId="87819ec6-277b-4a35-a9a1-5a819e548470" providerId="ADAL" clId="{6DCC3257-8083-4C7C-AEF7-D11E22D6817B}" dt="2026-03-10T11:05:29.843" v="4292" actId="20577"/>
      <pc:docMkLst>
        <pc:docMk/>
      </pc:docMkLst>
      <pc:sldChg chg="addSp delSp modSp mod">
        <pc:chgData name="Vincent, Daniel Capt RN (NAVY ACQ-SPT SHIPS-SPTN MMLSRO)" userId="87819ec6-277b-4a35-a9a1-5a819e548470" providerId="ADAL" clId="{6DCC3257-8083-4C7C-AEF7-D11E22D6817B}" dt="2026-03-10T11:05:29.843" v="4292" actId="20577"/>
        <pc:sldMkLst>
          <pc:docMk/>
          <pc:sldMk cId="2271487933" sldId="256"/>
        </pc:sldMkLst>
        <pc:spChg chg="mod">
          <ac:chgData name="Vincent, Daniel Capt RN (NAVY ACQ-SPT SHIPS-SPTN MMLSRO)" userId="87819ec6-277b-4a35-a9a1-5a819e548470" providerId="ADAL" clId="{6DCC3257-8083-4C7C-AEF7-D11E22D6817B}" dt="2026-03-10T09:37:09.935" v="27" actId="20577"/>
          <ac:spMkLst>
            <pc:docMk/>
            <pc:sldMk cId="2271487933" sldId="256"/>
            <ac:spMk id="2" creationId="{A9E5A128-C49D-4145-9369-6C7420FC2644}"/>
          </ac:spMkLst>
        </pc:spChg>
        <pc:spChg chg="del">
          <ac:chgData name="Vincent, Daniel Capt RN (NAVY ACQ-SPT SHIPS-SPTN MMLSRO)" userId="87819ec6-277b-4a35-a9a1-5a819e548470" providerId="ADAL" clId="{6DCC3257-8083-4C7C-AEF7-D11E22D6817B}" dt="2026-03-10T09:37:22.526" v="30" actId="478"/>
          <ac:spMkLst>
            <pc:docMk/>
            <pc:sldMk cId="2271487933" sldId="256"/>
            <ac:spMk id="3" creationId="{5ACFA562-370F-4F84-B18C-A99F7C14ABBA}"/>
          </ac:spMkLst>
        </pc:spChg>
        <pc:spChg chg="del mod">
          <ac:chgData name="Vincent, Daniel Capt RN (NAVY ACQ-SPT SHIPS-SPTN MMLSRO)" userId="87819ec6-277b-4a35-a9a1-5a819e548470" providerId="ADAL" clId="{6DCC3257-8083-4C7C-AEF7-D11E22D6817B}" dt="2026-03-10T09:37:22.530" v="32"/>
          <ac:spMkLst>
            <pc:docMk/>
            <pc:sldMk cId="2271487933" sldId="256"/>
            <ac:spMk id="4" creationId="{06C929BD-2734-42CC-B366-42E677FCAE0A}"/>
          </ac:spMkLst>
        </pc:spChg>
        <pc:spChg chg="add mod">
          <ac:chgData name="Vincent, Daniel Capt RN (NAVY ACQ-SPT SHIPS-SPTN MMLSRO)" userId="87819ec6-277b-4a35-a9a1-5a819e548470" providerId="ADAL" clId="{6DCC3257-8083-4C7C-AEF7-D11E22D6817B}" dt="2026-03-10T11:05:29.843" v="4292" actId="20577"/>
          <ac:spMkLst>
            <pc:docMk/>
            <pc:sldMk cId="2271487933" sldId="256"/>
            <ac:spMk id="8" creationId="{A76AFAD8-383D-3C58-1193-4C2F720C3F16}"/>
          </ac:spMkLst>
        </pc:spChg>
      </pc:sldChg>
      <pc:sldChg chg="del">
        <pc:chgData name="Vincent, Daniel Capt RN (NAVY ACQ-SPT SHIPS-SPTN MMLSRO)" userId="87819ec6-277b-4a35-a9a1-5a819e548470" providerId="ADAL" clId="{6DCC3257-8083-4C7C-AEF7-D11E22D6817B}" dt="2026-03-10T09:55:23.552" v="1643" actId="47"/>
        <pc:sldMkLst>
          <pc:docMk/>
          <pc:sldMk cId="1254577709" sldId="257"/>
        </pc:sldMkLst>
      </pc:sldChg>
      <pc:sldChg chg="modSp mod">
        <pc:chgData name="Vincent, Daniel Capt RN (NAVY ACQ-SPT SHIPS-SPTN MMLSRO)" userId="87819ec6-277b-4a35-a9a1-5a819e548470" providerId="ADAL" clId="{6DCC3257-8083-4C7C-AEF7-D11E22D6817B}" dt="2026-03-10T10:17:36.278" v="2106" actId="20577"/>
        <pc:sldMkLst>
          <pc:docMk/>
          <pc:sldMk cId="333610779" sldId="258"/>
        </pc:sldMkLst>
        <pc:spChg chg="mod">
          <ac:chgData name="Vincent, Daniel Capt RN (NAVY ACQ-SPT SHIPS-SPTN MMLSRO)" userId="87819ec6-277b-4a35-a9a1-5a819e548470" providerId="ADAL" clId="{6DCC3257-8083-4C7C-AEF7-D11E22D6817B}" dt="2026-03-10T10:17:36.278" v="2106" actId="20577"/>
          <ac:spMkLst>
            <pc:docMk/>
            <pc:sldMk cId="333610779" sldId="258"/>
            <ac:spMk id="3" creationId="{242C5677-DFB6-404B-8001-E56974B0D67C}"/>
          </ac:spMkLst>
        </pc:spChg>
      </pc:sldChg>
      <pc:sldChg chg="modSp mod">
        <pc:chgData name="Vincent, Daniel Capt RN (NAVY ACQ-SPT SHIPS-SPTN MMLSRO)" userId="87819ec6-277b-4a35-a9a1-5a819e548470" providerId="ADAL" clId="{6DCC3257-8083-4C7C-AEF7-D11E22D6817B}" dt="2026-03-10T10:18:41.159" v="2206" actId="114"/>
        <pc:sldMkLst>
          <pc:docMk/>
          <pc:sldMk cId="1428242091" sldId="259"/>
        </pc:sldMkLst>
        <pc:spChg chg="mod">
          <ac:chgData name="Vincent, Daniel Capt RN (NAVY ACQ-SPT SHIPS-SPTN MMLSRO)" userId="87819ec6-277b-4a35-a9a1-5a819e548470" providerId="ADAL" clId="{6DCC3257-8083-4C7C-AEF7-D11E22D6817B}" dt="2026-03-10T10:18:41.159" v="2206" actId="114"/>
          <ac:spMkLst>
            <pc:docMk/>
            <pc:sldMk cId="1428242091" sldId="259"/>
            <ac:spMk id="3" creationId="{10FE2F36-07FD-46A3-B3B0-CBE7D471AB22}"/>
          </ac:spMkLst>
        </pc:spChg>
      </pc:sldChg>
      <pc:sldChg chg="modSp mod">
        <pc:chgData name="Vincent, Daniel Capt RN (NAVY ACQ-SPT SHIPS-SPTN MMLSRO)" userId="87819ec6-277b-4a35-a9a1-5a819e548470" providerId="ADAL" clId="{6DCC3257-8083-4C7C-AEF7-D11E22D6817B}" dt="2026-03-10T10:20:47.736" v="2345" actId="6549"/>
        <pc:sldMkLst>
          <pc:docMk/>
          <pc:sldMk cId="3250810721" sldId="260"/>
        </pc:sldMkLst>
        <pc:spChg chg="mod">
          <ac:chgData name="Vincent, Daniel Capt RN (NAVY ACQ-SPT SHIPS-SPTN MMLSRO)" userId="87819ec6-277b-4a35-a9a1-5a819e548470" providerId="ADAL" clId="{6DCC3257-8083-4C7C-AEF7-D11E22D6817B}" dt="2026-03-10T10:20:47.736" v="2345" actId="6549"/>
          <ac:spMkLst>
            <pc:docMk/>
            <pc:sldMk cId="3250810721" sldId="260"/>
            <ac:spMk id="3" creationId="{CBA28EEE-C31A-4BB8-A447-EE7445C65FCC}"/>
          </ac:spMkLst>
        </pc:spChg>
      </pc:sldChg>
      <pc:sldChg chg="modSp mod">
        <pc:chgData name="Vincent, Daniel Capt RN (NAVY ACQ-SPT SHIPS-SPTN MMLSRO)" userId="87819ec6-277b-4a35-a9a1-5a819e548470" providerId="ADAL" clId="{6DCC3257-8083-4C7C-AEF7-D11E22D6817B}" dt="2026-03-10T10:21:11.658" v="2381" actId="20577"/>
        <pc:sldMkLst>
          <pc:docMk/>
          <pc:sldMk cId="2610740997" sldId="261"/>
        </pc:sldMkLst>
        <pc:spChg chg="mod">
          <ac:chgData name="Vincent, Daniel Capt RN (NAVY ACQ-SPT SHIPS-SPTN MMLSRO)" userId="87819ec6-277b-4a35-a9a1-5a819e548470" providerId="ADAL" clId="{6DCC3257-8083-4C7C-AEF7-D11E22D6817B}" dt="2026-03-10T10:21:11.658" v="2381" actId="20577"/>
          <ac:spMkLst>
            <pc:docMk/>
            <pc:sldMk cId="2610740997" sldId="261"/>
            <ac:spMk id="3" creationId="{0FC21C22-6E8F-40BE-B153-4544F6C2F9F5}"/>
          </ac:spMkLst>
        </pc:spChg>
      </pc:sldChg>
      <pc:sldChg chg="modSp mod">
        <pc:chgData name="Vincent, Daniel Capt RN (NAVY ACQ-SPT SHIPS-SPTN MMLSRO)" userId="87819ec6-277b-4a35-a9a1-5a819e548470" providerId="ADAL" clId="{6DCC3257-8083-4C7C-AEF7-D11E22D6817B}" dt="2026-03-10T10:22:01.285" v="2402" actId="20577"/>
        <pc:sldMkLst>
          <pc:docMk/>
          <pc:sldMk cId="3131138308" sldId="263"/>
        </pc:sldMkLst>
        <pc:spChg chg="mod">
          <ac:chgData name="Vincent, Daniel Capt RN (NAVY ACQ-SPT SHIPS-SPTN MMLSRO)" userId="87819ec6-277b-4a35-a9a1-5a819e548470" providerId="ADAL" clId="{6DCC3257-8083-4C7C-AEF7-D11E22D6817B}" dt="2026-03-10T10:22:01.285" v="2402" actId="20577"/>
          <ac:spMkLst>
            <pc:docMk/>
            <pc:sldMk cId="3131138308" sldId="263"/>
            <ac:spMk id="3" creationId="{36AB8AD7-C96B-44D7-B15C-42CBA1D4F6EC}"/>
          </ac:spMkLst>
        </pc:spChg>
      </pc:sldChg>
      <pc:sldChg chg="addSp delSp modSp mod">
        <pc:chgData name="Vincent, Daniel Capt RN (NAVY ACQ-SPT SHIPS-SPTN MMLSRO)" userId="87819ec6-277b-4a35-a9a1-5a819e548470" providerId="ADAL" clId="{6DCC3257-8083-4C7C-AEF7-D11E22D6817B}" dt="2026-03-10T11:03:42.347" v="4172" actId="20577"/>
        <pc:sldMkLst>
          <pc:docMk/>
          <pc:sldMk cId="1298528245" sldId="264"/>
        </pc:sldMkLst>
        <pc:spChg chg="add del mod">
          <ac:chgData name="Vincent, Daniel Capt RN (NAVY ACQ-SPT SHIPS-SPTN MMLSRO)" userId="87819ec6-277b-4a35-a9a1-5a819e548470" providerId="ADAL" clId="{6DCC3257-8083-4C7C-AEF7-D11E22D6817B}" dt="2026-03-10T10:22:27.562" v="2405" actId="478"/>
          <ac:spMkLst>
            <pc:docMk/>
            <pc:sldMk cId="1298528245" sldId="264"/>
            <ac:spMk id="2" creationId="{EF465A4E-1241-64A2-FB29-986E01229258}"/>
          </ac:spMkLst>
        </pc:spChg>
        <pc:spChg chg="add mod">
          <ac:chgData name="Vincent, Daniel Capt RN (NAVY ACQ-SPT SHIPS-SPTN MMLSRO)" userId="87819ec6-277b-4a35-a9a1-5a819e548470" providerId="ADAL" clId="{6DCC3257-8083-4C7C-AEF7-D11E22D6817B}" dt="2026-03-10T11:03:42.347" v="4172" actId="20577"/>
          <ac:spMkLst>
            <pc:docMk/>
            <pc:sldMk cId="1298528245" sldId="264"/>
            <ac:spMk id="3" creationId="{340B4A57-8ABF-C5A9-3C8B-6B146FE4F5F8}"/>
          </ac:spMkLst>
        </pc:spChg>
      </pc:sldChg>
      <pc:sldChg chg="addSp modSp mod">
        <pc:chgData name="Vincent, Daniel Capt RN (NAVY ACQ-SPT SHIPS-SPTN MMLSRO)" userId="87819ec6-277b-4a35-a9a1-5a819e548470" providerId="ADAL" clId="{6DCC3257-8083-4C7C-AEF7-D11E22D6817B}" dt="2026-03-10T11:04:54.486" v="4286" actId="1076"/>
        <pc:sldMkLst>
          <pc:docMk/>
          <pc:sldMk cId="3891388838" sldId="265"/>
        </pc:sldMkLst>
        <pc:spChg chg="add mod">
          <ac:chgData name="Vincent, Daniel Capt RN (NAVY ACQ-SPT SHIPS-SPTN MMLSRO)" userId="87819ec6-277b-4a35-a9a1-5a819e548470" providerId="ADAL" clId="{6DCC3257-8083-4C7C-AEF7-D11E22D6817B}" dt="2026-03-10T11:04:54.486" v="4286" actId="1076"/>
          <ac:spMkLst>
            <pc:docMk/>
            <pc:sldMk cId="3891388838" sldId="265"/>
            <ac:spMk id="2" creationId="{081BDBF7-7706-C726-87BE-610A450FF121}"/>
          </ac:spMkLst>
        </pc:spChg>
      </pc:sldChg>
      <pc:sldChg chg="del">
        <pc:chgData name="Vincent, Daniel Capt RN (NAVY ACQ-SPT SHIPS-SPTN MMLSRO)" userId="87819ec6-277b-4a35-a9a1-5a819e548470" providerId="ADAL" clId="{6DCC3257-8083-4C7C-AEF7-D11E22D6817B}" dt="2026-03-10T10:27:03.348" v="2877" actId="47"/>
        <pc:sldMkLst>
          <pc:docMk/>
          <pc:sldMk cId="615949836" sldId="266"/>
        </pc:sldMkLst>
      </pc:sldChg>
      <pc:sldChg chg="del">
        <pc:chgData name="Vincent, Daniel Capt RN (NAVY ACQ-SPT SHIPS-SPTN MMLSRO)" userId="87819ec6-277b-4a35-a9a1-5a819e548470" providerId="ADAL" clId="{6DCC3257-8083-4C7C-AEF7-D11E22D6817B}" dt="2026-03-10T10:27:04.304" v="2878" actId="47"/>
        <pc:sldMkLst>
          <pc:docMk/>
          <pc:sldMk cId="2636755492" sldId="267"/>
        </pc:sldMkLst>
      </pc:sldChg>
      <pc:sldChg chg="del">
        <pc:chgData name="Vincent, Daniel Capt RN (NAVY ACQ-SPT SHIPS-SPTN MMLSRO)" userId="87819ec6-277b-4a35-a9a1-5a819e548470" providerId="ADAL" clId="{6DCC3257-8083-4C7C-AEF7-D11E22D6817B}" dt="2026-03-10T10:27:05.169" v="2879" actId="47"/>
        <pc:sldMkLst>
          <pc:docMk/>
          <pc:sldMk cId="3745080427" sldId="268"/>
        </pc:sldMkLst>
      </pc:sldChg>
      <pc:sldChg chg="ord">
        <pc:chgData name="Vincent, Daniel Capt RN (NAVY ACQ-SPT SHIPS-SPTN MMLSRO)" userId="87819ec6-277b-4a35-a9a1-5a819e548470" providerId="ADAL" clId="{6DCC3257-8083-4C7C-AEF7-D11E22D6817B}" dt="2026-03-10T10:18:59.336" v="2208"/>
        <pc:sldMkLst>
          <pc:docMk/>
          <pc:sldMk cId="390560717" sldId="270"/>
        </pc:sldMkLst>
      </pc:sldChg>
      <pc:sldChg chg="modSp mod">
        <pc:chgData name="Vincent, Daniel Capt RN (NAVY ACQ-SPT SHIPS-SPTN MMLSRO)" userId="87819ec6-277b-4a35-a9a1-5a819e548470" providerId="ADAL" clId="{6DCC3257-8083-4C7C-AEF7-D11E22D6817B}" dt="2026-03-10T10:53:25.895" v="2885" actId="20577"/>
        <pc:sldMkLst>
          <pc:docMk/>
          <pc:sldMk cId="1819090266" sldId="271"/>
        </pc:sldMkLst>
        <pc:spChg chg="mod">
          <ac:chgData name="Vincent, Daniel Capt RN (NAVY ACQ-SPT SHIPS-SPTN MMLSRO)" userId="87819ec6-277b-4a35-a9a1-5a819e548470" providerId="ADAL" clId="{6DCC3257-8083-4C7C-AEF7-D11E22D6817B}" dt="2026-03-10T10:27:14.997" v="2884" actId="20577"/>
          <ac:spMkLst>
            <pc:docMk/>
            <pc:sldMk cId="1819090266" sldId="271"/>
            <ac:spMk id="2" creationId="{8146999F-092B-B0A7-6386-A145F0C6CBD1}"/>
          </ac:spMkLst>
        </pc:spChg>
        <pc:spChg chg="mod">
          <ac:chgData name="Vincent, Daniel Capt RN (NAVY ACQ-SPT SHIPS-SPTN MMLSRO)" userId="87819ec6-277b-4a35-a9a1-5a819e548470" providerId="ADAL" clId="{6DCC3257-8083-4C7C-AEF7-D11E22D6817B}" dt="2026-03-10T10:53:25.895" v="2885" actId="20577"/>
          <ac:spMkLst>
            <pc:docMk/>
            <pc:sldMk cId="1819090266" sldId="271"/>
            <ac:spMk id="3" creationId="{D6A83B64-0873-1BAB-FA8C-57C5A8DA8B36}"/>
          </ac:spMkLst>
        </pc:spChg>
      </pc:sldChg>
      <pc:sldChg chg="modSp new mod">
        <pc:chgData name="Vincent, Daniel Capt RN (NAVY ACQ-SPT SHIPS-SPTN MMLSRO)" userId="87819ec6-277b-4a35-a9a1-5a819e548470" providerId="ADAL" clId="{6DCC3257-8083-4C7C-AEF7-D11E22D6817B}" dt="2026-03-10T09:55:15.355" v="1642" actId="5793"/>
        <pc:sldMkLst>
          <pc:docMk/>
          <pc:sldMk cId="1126690761" sldId="272"/>
        </pc:sldMkLst>
        <pc:spChg chg="mod">
          <ac:chgData name="Vincent, Daniel Capt RN (NAVY ACQ-SPT SHIPS-SPTN MMLSRO)" userId="87819ec6-277b-4a35-a9a1-5a819e548470" providerId="ADAL" clId="{6DCC3257-8083-4C7C-AEF7-D11E22D6817B}" dt="2026-03-10T09:46:56.285" v="1187" actId="20577"/>
          <ac:spMkLst>
            <pc:docMk/>
            <pc:sldMk cId="1126690761" sldId="272"/>
            <ac:spMk id="2" creationId="{32229EEA-D07D-A8C2-5F8D-7FA372124547}"/>
          </ac:spMkLst>
        </pc:spChg>
        <pc:spChg chg="mod">
          <ac:chgData name="Vincent, Daniel Capt RN (NAVY ACQ-SPT SHIPS-SPTN MMLSRO)" userId="87819ec6-277b-4a35-a9a1-5a819e548470" providerId="ADAL" clId="{6DCC3257-8083-4C7C-AEF7-D11E22D6817B}" dt="2026-03-10T09:55:15.355" v="1642" actId="5793"/>
          <ac:spMkLst>
            <pc:docMk/>
            <pc:sldMk cId="1126690761" sldId="272"/>
            <ac:spMk id="3" creationId="{026D5B06-C4D9-87F6-2220-EF34B5C290D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1BE2D2-6909-4B8B-AA95-2618D766CE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6C2E6E23-AAEE-4266-9D05-EE9319F141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63496B8F-290C-4CD6-B321-A3F9F0116AE4}"/>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CE5875C8-EF6F-41F8-9CE1-C85549A915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B3F3C5D-B2B9-4533-BE72-1C06D63A4813}"/>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254974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5B0B4B-CD34-4D06-8A0D-0809F89EBB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6EB19574-25E2-4B04-A8BC-F9BF41E310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678ADA80-AE8C-4712-ADB6-6259B7A66488}"/>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8796D35C-BB70-48B6-858C-4313AEF34B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7420667F-D9E8-4E95-A71E-CEE0F88E2B2A}"/>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3456429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11BB7E7-292B-4A49-8A68-D90BF2A7C29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32F3B7D-12E6-4952-BAEC-94CD5FDEEA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D80AF16-9A5A-4C65-BD84-F3D4B3AABB58}"/>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0F34E1F0-3857-4849-B4C1-10C2087667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293C1E5-08A5-492A-9E29-624B8573CB68}"/>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14764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94C716-665B-49A9-999F-3F98F94099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B654B3D8-1384-4524-9B5E-E184B13AE2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D353FF3-52BF-4512-8DC0-B068CD186948}"/>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213EB6C3-DBBE-4807-A95F-B322DEF67E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9B4C568-31AC-4ED0-B556-3D1685256F17}"/>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2006753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1ECCBB-BD2D-4BFD-B192-8B39563402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7ECE1002-F253-46DE-9A89-412CDEB16B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D643632-E9B7-445C-8DFF-C1E49FC04103}"/>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E420931F-5340-49BB-A587-7B6659AB0B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D9E2698-F5D4-4E4E-96F4-68A34EA8111A}"/>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3642227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A1FE12-34F3-4BEE-AAF6-44642CA967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7A3E2556-31DF-4210-8995-6C836AD3C7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2F085BC9-55CB-4CC4-9461-5BE57D3F8C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3624C04A-2144-4938-A10E-32009A8711F5}"/>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6" name="Footer Placeholder 5">
            <a:extLst>
              <a:ext uri="{FF2B5EF4-FFF2-40B4-BE49-F238E27FC236}">
                <a16:creationId xmlns:a16="http://schemas.microsoft.com/office/drawing/2014/main" xmlns="" id="{8B9B3574-B72F-4F81-80D5-AC64A10297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6451B2B1-9844-4CA7-9657-9D500B165189}"/>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161357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374722-39B0-48E8-9973-5CB4C817E9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52ABBF0F-1CD1-4DF0-A005-E80ED0751A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B3F21BB-4084-4C05-82D0-CC63462673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206F6893-5AEB-4795-A945-CD0EFA85B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DBF8551-25E4-4158-8F71-C77E09FD9C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878B66F9-5C66-44F3-B2E4-4EC4088FA34E}"/>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8" name="Footer Placeholder 7">
            <a:extLst>
              <a:ext uri="{FF2B5EF4-FFF2-40B4-BE49-F238E27FC236}">
                <a16:creationId xmlns:a16="http://schemas.microsoft.com/office/drawing/2014/main" xmlns="" id="{D1E49E6D-1401-40BA-B14D-FD3ADA0C78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7C5E9370-576C-4FE5-B7CF-C2DE9373D9FA}"/>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328495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F9C6FA-5E17-4FA8-9F7B-765E2D03A2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B2A59E3B-7B93-435D-B1A2-2FBF91CA2033}"/>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4" name="Footer Placeholder 3">
            <a:extLst>
              <a:ext uri="{FF2B5EF4-FFF2-40B4-BE49-F238E27FC236}">
                <a16:creationId xmlns:a16="http://schemas.microsoft.com/office/drawing/2014/main" xmlns="" id="{539FF502-D4E9-4E33-B775-EFA7E56208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10DC98AD-0EE2-4045-9AF9-340A91F5D86B}"/>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328642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51EA7B8-9830-467F-8BE2-2D787B48C9F9}"/>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3" name="Footer Placeholder 2">
            <a:extLst>
              <a:ext uri="{FF2B5EF4-FFF2-40B4-BE49-F238E27FC236}">
                <a16:creationId xmlns:a16="http://schemas.microsoft.com/office/drawing/2014/main" xmlns="" id="{6DC2983E-F919-46BD-BB49-0467FC5364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F8EF4BB7-075B-4521-BC33-3F9E224D4B50}"/>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2859403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4B5838-3A4C-499D-B60C-95E1197F0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201AC885-ECBC-496E-8B4D-11E1F19933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45E9AFF5-BC06-4A09-8CDD-B21C5DDE6B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21B15DF-D476-490B-9D47-94F6D1554A55}"/>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6" name="Footer Placeholder 5">
            <a:extLst>
              <a:ext uri="{FF2B5EF4-FFF2-40B4-BE49-F238E27FC236}">
                <a16:creationId xmlns:a16="http://schemas.microsoft.com/office/drawing/2014/main" xmlns="" id="{6EA74AE0-D60D-418D-886A-2C9E767EF6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5526447-683A-4B9D-8E95-B8BB87AD721A}"/>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1794801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198FA0-A52F-44C1-A94C-763B0FC8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B8FA8B11-D03B-4431-9B61-C0C267CD4F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A72F969E-D8FF-4AA5-94D7-634C9AC69C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43C79A7-CF75-434B-BF99-D1602767F995}"/>
              </a:ext>
            </a:extLst>
          </p:cNvPr>
          <p:cNvSpPr>
            <a:spLocks noGrp="1"/>
          </p:cNvSpPr>
          <p:nvPr>
            <p:ph type="dt" sz="half" idx="10"/>
          </p:nvPr>
        </p:nvSpPr>
        <p:spPr/>
        <p:txBody>
          <a:bodyPr/>
          <a:lstStyle/>
          <a:p>
            <a:fld id="{E79D23B1-FC87-43C7-8192-F04BCBC4EFAE}" type="datetimeFigureOut">
              <a:rPr lang="en-GB" smtClean="0"/>
              <a:pPr/>
              <a:t>11/03/2026</a:t>
            </a:fld>
            <a:endParaRPr lang="en-GB"/>
          </a:p>
        </p:txBody>
      </p:sp>
      <p:sp>
        <p:nvSpPr>
          <p:cNvPr id="6" name="Footer Placeholder 5">
            <a:extLst>
              <a:ext uri="{FF2B5EF4-FFF2-40B4-BE49-F238E27FC236}">
                <a16:creationId xmlns:a16="http://schemas.microsoft.com/office/drawing/2014/main" xmlns="" id="{BA3E0EF6-4655-4624-9485-13E66ED4CB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52AFE48C-7FCA-4784-A683-C02B44977086}"/>
              </a:ext>
            </a:extLst>
          </p:cNvPr>
          <p:cNvSpPr>
            <a:spLocks noGrp="1"/>
          </p:cNvSpPr>
          <p:nvPr>
            <p:ph type="sldNum" sz="quarter" idx="12"/>
          </p:nvPr>
        </p:nvSpPr>
        <p:spPr/>
        <p:txBody>
          <a:body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1167958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061CBE-CB38-4A2D-8240-9729072608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5AD044E8-E47C-4DCD-942B-691F5F8B84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CDB7D79-242A-4A49-8929-17EA44926A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9D23B1-FC87-43C7-8192-F04BCBC4EFAE}" type="datetimeFigureOut">
              <a:rPr lang="en-GB" smtClean="0"/>
              <a:pPr/>
              <a:t>11/03/2026</a:t>
            </a:fld>
            <a:endParaRPr lang="en-GB"/>
          </a:p>
        </p:txBody>
      </p:sp>
      <p:sp>
        <p:nvSpPr>
          <p:cNvPr id="5" name="Footer Placeholder 4">
            <a:extLst>
              <a:ext uri="{FF2B5EF4-FFF2-40B4-BE49-F238E27FC236}">
                <a16:creationId xmlns:a16="http://schemas.microsoft.com/office/drawing/2014/main" xmlns="" id="{F862B44F-438F-4CAA-9C13-5BB97B50C8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07003711-7AE6-4C9A-9E0E-DC20812FBF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6B6016-38FE-4CD2-B29B-E29438C7D87B}" type="slidenum">
              <a:rPr lang="en-GB" smtClean="0"/>
              <a:pPr/>
              <a:t>‹#›</a:t>
            </a:fld>
            <a:endParaRPr lang="en-GB"/>
          </a:p>
        </p:txBody>
      </p:sp>
    </p:spTree>
    <p:extLst>
      <p:ext uri="{BB962C8B-B14F-4D97-AF65-F5344CB8AC3E}">
        <p14:creationId xmlns:p14="http://schemas.microsoft.com/office/powerpoint/2010/main" xmlns="" val="2414743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E5A128-C49D-4145-9369-6C7420FC2644}"/>
              </a:ext>
            </a:extLst>
          </p:cNvPr>
          <p:cNvSpPr>
            <a:spLocks noGrp="1"/>
          </p:cNvSpPr>
          <p:nvPr>
            <p:ph type="ctrTitle"/>
          </p:nvPr>
        </p:nvSpPr>
        <p:spPr>
          <a:xfrm>
            <a:off x="1524000" y="470356"/>
            <a:ext cx="9144000" cy="929074"/>
          </a:xfrm>
        </p:spPr>
        <p:txBody>
          <a:bodyPr/>
          <a:lstStyle/>
          <a:p>
            <a:r>
              <a:rPr lang="en-GB" dirty="0"/>
              <a:t>Bridge Duty Basics</a:t>
            </a:r>
          </a:p>
        </p:txBody>
      </p:sp>
      <p:sp>
        <p:nvSpPr>
          <p:cNvPr id="8" name="Subtitle 7">
            <a:extLst>
              <a:ext uri="{FF2B5EF4-FFF2-40B4-BE49-F238E27FC236}">
                <a16:creationId xmlns:a16="http://schemas.microsoft.com/office/drawing/2014/main" xmlns="" id="{A76AFAD8-383D-3C58-1193-4C2F720C3F16}"/>
              </a:ext>
            </a:extLst>
          </p:cNvPr>
          <p:cNvSpPr>
            <a:spLocks noGrp="1"/>
          </p:cNvSpPr>
          <p:nvPr>
            <p:ph type="subTitle" idx="1"/>
          </p:nvPr>
        </p:nvSpPr>
        <p:spPr>
          <a:xfrm>
            <a:off x="716438" y="1602557"/>
            <a:ext cx="10482606" cy="4562573"/>
          </a:xfrm>
        </p:spPr>
        <p:txBody>
          <a:bodyPr>
            <a:normAutofit fontScale="55000" lnSpcReduction="20000"/>
          </a:bodyPr>
          <a:lstStyle/>
          <a:p>
            <a:pPr algn="l">
              <a:lnSpc>
                <a:spcPct val="110000"/>
              </a:lnSpc>
              <a:spcBef>
                <a:spcPts val="0"/>
              </a:spcBef>
            </a:pPr>
            <a:r>
              <a:rPr lang="en-GB" dirty="0"/>
              <a:t>These slides were originally created to support SBSC Bridge Duty Training presentation. Hopefully they make sense in isolation and should at least act as an aide-memoire.  There is also a very useful folder on the Bridge containing the Race Officer’s checklist, the Risk Assessment forms and other useful documents including the SBSC Sailing Instructions.  </a:t>
            </a:r>
          </a:p>
          <a:p>
            <a:pPr algn="l">
              <a:lnSpc>
                <a:spcPct val="110000"/>
              </a:lnSpc>
              <a:spcBef>
                <a:spcPts val="0"/>
              </a:spcBef>
            </a:pPr>
            <a:endParaRPr lang="en-GB" dirty="0"/>
          </a:p>
          <a:p>
            <a:pPr algn="l">
              <a:lnSpc>
                <a:spcPct val="110000"/>
              </a:lnSpc>
              <a:spcBef>
                <a:spcPts val="0"/>
              </a:spcBef>
            </a:pPr>
            <a:r>
              <a:rPr lang="en-GB" dirty="0"/>
              <a:t>The Race Officer (RO) is the most critical duty at the club.  It is the RO that makes the key decisions: Do we sail or is it too windy?; How will the race be conducted in a safe manner?  Is the RIB crew capable in these conditions?  The club provides the tools and support and help you make these decisions, but in the end it is the judgement of the RO that matters.  Be assured that the club understands this and will back you in your decisions.   When we get it right, which is most of the time, it can be very rewarding to run a day of racing that challenges and enthuses the competitors.  </a:t>
            </a:r>
          </a:p>
          <a:p>
            <a:pPr algn="l">
              <a:lnSpc>
                <a:spcPct val="110000"/>
              </a:lnSpc>
              <a:spcBef>
                <a:spcPts val="0"/>
              </a:spcBef>
            </a:pPr>
            <a:endParaRPr lang="en-GB" dirty="0"/>
          </a:p>
          <a:p>
            <a:pPr algn="l">
              <a:lnSpc>
                <a:spcPct val="110000"/>
              </a:lnSpc>
              <a:spcBef>
                <a:spcPts val="0"/>
              </a:spcBef>
            </a:pPr>
            <a:r>
              <a:rPr lang="en-GB" dirty="0"/>
              <a:t>We aim to give those new to Bridge Duty experience as Assistant Race Officer alongside a more experienced Race Officer to build confidence before asking them to step up to being in charge.  There will normally be a number of people around the club who will be very happy to help.  If you have any questions don’t hesitate to ask.</a:t>
            </a:r>
          </a:p>
          <a:p>
            <a:pPr algn="l">
              <a:lnSpc>
                <a:spcPct val="110000"/>
              </a:lnSpc>
              <a:spcBef>
                <a:spcPts val="0"/>
              </a:spcBef>
            </a:pPr>
            <a:endParaRPr lang="en-GB" dirty="0"/>
          </a:p>
          <a:p>
            <a:pPr algn="l">
              <a:lnSpc>
                <a:spcPct val="110000"/>
              </a:lnSpc>
              <a:spcBef>
                <a:spcPts val="0"/>
              </a:spcBef>
            </a:pPr>
            <a:r>
              <a:rPr lang="en-GB" dirty="0"/>
              <a:t>This presentation only aims to give the basics, as a sailor you will have your own views on what makes for good dinghy racing, and I would encourage you to discuss with other club members what works well and what doesn’t.</a:t>
            </a:r>
          </a:p>
          <a:p>
            <a:pPr algn="l">
              <a:lnSpc>
                <a:spcPct val="110000"/>
              </a:lnSpc>
              <a:spcBef>
                <a:spcPts val="0"/>
              </a:spcBef>
            </a:pPr>
            <a:endParaRPr lang="en-GB" dirty="0"/>
          </a:p>
          <a:p>
            <a:pPr algn="l">
              <a:lnSpc>
                <a:spcPct val="110000"/>
              </a:lnSpc>
              <a:spcBef>
                <a:spcPts val="0"/>
              </a:spcBef>
            </a:pPr>
            <a:r>
              <a:rPr lang="en-GB" dirty="0"/>
              <a:t>Please feedback anything you see that either causes you concern or you think could be improved via email: administrator@stokesbay-sc.co</a:t>
            </a:r>
            <a:r>
              <a:rPr lang="en-GB"/>
              <a:t>.uk.</a:t>
            </a:r>
            <a:endParaRPr lang="en-GB" dirty="0"/>
          </a:p>
          <a:p>
            <a:pPr algn="l">
              <a:lnSpc>
                <a:spcPct val="110000"/>
              </a:lnSpc>
              <a:spcBef>
                <a:spcPts val="0"/>
              </a:spcBef>
            </a:pPr>
            <a:endParaRPr lang="en-GB" dirty="0"/>
          </a:p>
          <a:p>
            <a:pPr algn="l">
              <a:lnSpc>
                <a:spcPct val="110000"/>
              </a:lnSpc>
              <a:spcBef>
                <a:spcPts val="0"/>
              </a:spcBef>
            </a:pPr>
            <a:r>
              <a:rPr lang="en-GB" dirty="0"/>
              <a:t>Thanks and Good Luck!</a:t>
            </a:r>
          </a:p>
          <a:p>
            <a:pPr algn="l">
              <a:lnSpc>
                <a:spcPct val="110000"/>
              </a:lnSpc>
              <a:spcBef>
                <a:spcPts val="0"/>
              </a:spcBef>
            </a:pPr>
            <a:endParaRPr lang="en-GB" dirty="0"/>
          </a:p>
          <a:p>
            <a:pPr algn="l">
              <a:lnSpc>
                <a:spcPct val="110000"/>
              </a:lnSpc>
              <a:spcBef>
                <a:spcPts val="0"/>
              </a:spcBef>
            </a:pPr>
            <a:r>
              <a:rPr lang="en-GB" dirty="0"/>
              <a:t>Dan Vincent</a:t>
            </a:r>
          </a:p>
          <a:p>
            <a:pPr algn="l">
              <a:lnSpc>
                <a:spcPct val="110000"/>
              </a:lnSpc>
              <a:spcBef>
                <a:spcPts val="0"/>
              </a:spcBef>
            </a:pPr>
            <a:r>
              <a:rPr lang="en-GB" dirty="0"/>
              <a:t>Vice Cdre SBSC</a:t>
            </a:r>
          </a:p>
        </p:txBody>
      </p:sp>
    </p:spTree>
    <p:extLst>
      <p:ext uri="{BB962C8B-B14F-4D97-AF65-F5344CB8AC3E}">
        <p14:creationId xmlns:p14="http://schemas.microsoft.com/office/powerpoint/2010/main" xmlns="" val="2271487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6254F3-8038-57FD-C61E-667F2DA16DC6}"/>
              </a:ext>
            </a:extLst>
          </p:cNvPr>
          <p:cNvSpPr>
            <a:spLocks noGrp="1"/>
          </p:cNvSpPr>
          <p:nvPr>
            <p:ph type="title"/>
          </p:nvPr>
        </p:nvSpPr>
        <p:spPr/>
        <p:txBody>
          <a:bodyPr/>
          <a:lstStyle/>
          <a:p>
            <a:r>
              <a:rPr lang="en-GB" dirty="0"/>
              <a:t>Setting good courses – hints and tips</a:t>
            </a:r>
          </a:p>
        </p:txBody>
      </p:sp>
      <p:sp>
        <p:nvSpPr>
          <p:cNvPr id="3" name="Content Placeholder 2">
            <a:extLst>
              <a:ext uri="{FF2B5EF4-FFF2-40B4-BE49-F238E27FC236}">
                <a16:creationId xmlns:a16="http://schemas.microsoft.com/office/drawing/2014/main" xmlns="" id="{2561D0C7-D034-EC1F-71E4-E639A2366FD0}"/>
              </a:ext>
            </a:extLst>
          </p:cNvPr>
          <p:cNvSpPr>
            <a:spLocks noGrp="1"/>
          </p:cNvSpPr>
          <p:nvPr>
            <p:ph idx="1"/>
          </p:nvPr>
        </p:nvSpPr>
        <p:spPr/>
        <p:txBody>
          <a:bodyPr/>
          <a:lstStyle/>
          <a:p>
            <a:r>
              <a:rPr lang="en-GB" dirty="0"/>
              <a:t>Setting </a:t>
            </a:r>
            <a:r>
              <a:rPr lang="en-GB" dirty="0" err="1"/>
              <a:t>startlines</a:t>
            </a:r>
            <a:r>
              <a:rPr lang="en-GB" dirty="0"/>
              <a:t>.</a:t>
            </a:r>
          </a:p>
          <a:p>
            <a:r>
              <a:rPr lang="en-GB" dirty="0"/>
              <a:t>Positioning marks.</a:t>
            </a:r>
          </a:p>
        </p:txBody>
      </p:sp>
    </p:spTree>
    <p:extLst>
      <p:ext uri="{BB962C8B-B14F-4D97-AF65-F5344CB8AC3E}">
        <p14:creationId xmlns:p14="http://schemas.microsoft.com/office/powerpoint/2010/main" xmlns="" val="3178968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Flowchart: Stored Data 3">
            <a:extLst>
              <a:ext uri="{FF2B5EF4-FFF2-40B4-BE49-F238E27FC236}">
                <a16:creationId xmlns:a16="http://schemas.microsoft.com/office/drawing/2014/main" xmlns="" id="{926EF8A3-8923-4FF1-9EEE-E08748EA5B68}"/>
              </a:ext>
            </a:extLst>
          </p:cNvPr>
          <p:cNvSpPr/>
          <p:nvPr/>
        </p:nvSpPr>
        <p:spPr>
          <a:xfrm rot="16044536">
            <a:off x="4472154" y="-398728"/>
            <a:ext cx="3213126" cy="12427709"/>
          </a:xfrm>
          <a:prstGeom prst="flowChartOnlineStorag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xmlns="" id="{47F06A7C-BDEF-4ABB-B012-F93E36BE99F6}"/>
              </a:ext>
            </a:extLst>
          </p:cNvPr>
          <p:cNvSpPr/>
          <p:nvPr/>
        </p:nvSpPr>
        <p:spPr>
          <a:xfrm>
            <a:off x="4235115" y="6035042"/>
            <a:ext cx="2569946" cy="141491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iamond 5">
            <a:extLst>
              <a:ext uri="{FF2B5EF4-FFF2-40B4-BE49-F238E27FC236}">
                <a16:creationId xmlns:a16="http://schemas.microsoft.com/office/drawing/2014/main" xmlns="" id="{7BAE3E57-AF7A-438B-BB74-AD4E5EF296A6}"/>
              </a:ext>
            </a:extLst>
          </p:cNvPr>
          <p:cNvSpPr/>
          <p:nvPr/>
        </p:nvSpPr>
        <p:spPr>
          <a:xfrm>
            <a:off x="4697128" y="5736658"/>
            <a:ext cx="500514" cy="808522"/>
          </a:xfrm>
          <a:prstGeom prst="diamond">
            <a:avLst/>
          </a:prstGeom>
          <a:noFill/>
          <a:ln w="104775">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a:extLst>
              <a:ext uri="{FF2B5EF4-FFF2-40B4-BE49-F238E27FC236}">
                <a16:creationId xmlns:a16="http://schemas.microsoft.com/office/drawing/2014/main" xmlns="" id="{0DA01785-ADB0-4233-BDBE-BCD52384BFFF}"/>
              </a:ext>
            </a:extLst>
          </p:cNvPr>
          <p:cNvCxnSpPr/>
          <p:nvPr/>
        </p:nvCxnSpPr>
        <p:spPr>
          <a:xfrm flipV="1">
            <a:off x="4312118" y="3929294"/>
            <a:ext cx="0" cy="1280160"/>
          </a:xfrm>
          <a:prstGeom prst="line">
            <a:avLst/>
          </a:prstGeom>
          <a:ln w="66675">
            <a:solidFill>
              <a:srgbClr val="FF6600"/>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xmlns="" id="{CE3C16B4-4DA3-4F40-843F-AA4FC3E43516}"/>
              </a:ext>
            </a:extLst>
          </p:cNvPr>
          <p:cNvSpPr/>
          <p:nvPr/>
        </p:nvSpPr>
        <p:spPr>
          <a:xfrm>
            <a:off x="7151571" y="2681067"/>
            <a:ext cx="385011" cy="3010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xmlns="" id="{3DC5682A-992A-48C8-8EDF-760176743B67}"/>
              </a:ext>
            </a:extLst>
          </p:cNvPr>
          <p:cNvSpPr/>
          <p:nvPr/>
        </p:nvSpPr>
        <p:spPr>
          <a:xfrm>
            <a:off x="4947385" y="2723509"/>
            <a:ext cx="385011" cy="301009"/>
          </a:xfrm>
          <a:prstGeom prst="ellipse">
            <a:avLst/>
          </a:prstGeom>
          <a:solidFill>
            <a:srgbClr val="E89C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xmlns="" id="{59A6C5D0-0230-490E-AF23-27B721889DD1}"/>
              </a:ext>
            </a:extLst>
          </p:cNvPr>
          <p:cNvSpPr/>
          <p:nvPr/>
        </p:nvSpPr>
        <p:spPr>
          <a:xfrm>
            <a:off x="2452838" y="2713443"/>
            <a:ext cx="385011" cy="30100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a:extLst>
              <a:ext uri="{FF2B5EF4-FFF2-40B4-BE49-F238E27FC236}">
                <a16:creationId xmlns:a16="http://schemas.microsoft.com/office/drawing/2014/main" xmlns="" id="{7F75AD28-8186-4FDA-9D7C-565738C3BE59}"/>
              </a:ext>
            </a:extLst>
          </p:cNvPr>
          <p:cNvCxnSpPr/>
          <p:nvPr/>
        </p:nvCxnSpPr>
        <p:spPr>
          <a:xfrm flipH="1" flipV="1">
            <a:off x="2521819" y="2550695"/>
            <a:ext cx="2425566" cy="3484347"/>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xmlns="" id="{340B4A57-8ABF-C5A9-3C8B-6B146FE4F5F8}"/>
              </a:ext>
            </a:extLst>
          </p:cNvPr>
          <p:cNvSpPr txBox="1"/>
          <p:nvPr/>
        </p:nvSpPr>
        <p:spPr>
          <a:xfrm>
            <a:off x="8436988" y="3231878"/>
            <a:ext cx="3120273" cy="2308324"/>
          </a:xfrm>
          <a:prstGeom prst="rect">
            <a:avLst/>
          </a:prstGeom>
          <a:solidFill>
            <a:schemeClr val="bg1"/>
          </a:solidFill>
        </p:spPr>
        <p:txBody>
          <a:bodyPr wrap="square" rtlCol="0">
            <a:spAutoFit/>
          </a:bodyPr>
          <a:lstStyle/>
          <a:p>
            <a:r>
              <a:rPr lang="en-GB" b="1" dirty="0"/>
              <a:t>Setting </a:t>
            </a:r>
            <a:r>
              <a:rPr lang="en-GB" b="1" dirty="0" err="1"/>
              <a:t>Startlines</a:t>
            </a:r>
            <a:endParaRPr lang="en-GB" b="1" dirty="0"/>
          </a:p>
          <a:p>
            <a:endParaRPr lang="en-GB" b="1" dirty="0"/>
          </a:p>
          <a:p>
            <a:r>
              <a:rPr lang="en-GB" b="1" dirty="0"/>
              <a:t>Top Tip</a:t>
            </a:r>
          </a:p>
          <a:p>
            <a:r>
              <a:rPr lang="en-GB" dirty="0"/>
              <a:t>Take time to position pole on beach and pole on railings to line up with Outer Distance Mark.  If they don’t line up you are more likely to have recalls.</a:t>
            </a:r>
          </a:p>
        </p:txBody>
      </p:sp>
    </p:spTree>
    <p:extLst>
      <p:ext uri="{BB962C8B-B14F-4D97-AF65-F5344CB8AC3E}">
        <p14:creationId xmlns:p14="http://schemas.microsoft.com/office/powerpoint/2010/main" xmlns="" val="1298528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Flowchart: Stored Data 3">
            <a:extLst>
              <a:ext uri="{FF2B5EF4-FFF2-40B4-BE49-F238E27FC236}">
                <a16:creationId xmlns:a16="http://schemas.microsoft.com/office/drawing/2014/main" xmlns="" id="{926EF8A3-8923-4FF1-9EEE-E08748EA5B68}"/>
              </a:ext>
            </a:extLst>
          </p:cNvPr>
          <p:cNvSpPr/>
          <p:nvPr/>
        </p:nvSpPr>
        <p:spPr>
          <a:xfrm rot="16044536">
            <a:off x="5066567" y="58133"/>
            <a:ext cx="2148330" cy="12469079"/>
          </a:xfrm>
          <a:prstGeom prst="flowChartOnlineStorag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xmlns="" id="{47F06A7C-BDEF-4ABB-B012-F93E36BE99F6}"/>
              </a:ext>
            </a:extLst>
          </p:cNvPr>
          <p:cNvSpPr/>
          <p:nvPr/>
        </p:nvSpPr>
        <p:spPr>
          <a:xfrm>
            <a:off x="4697127" y="6035042"/>
            <a:ext cx="1280161" cy="51013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iamond 5">
            <a:extLst>
              <a:ext uri="{FF2B5EF4-FFF2-40B4-BE49-F238E27FC236}">
                <a16:creationId xmlns:a16="http://schemas.microsoft.com/office/drawing/2014/main" xmlns="" id="{7BAE3E57-AF7A-438B-BB74-AD4E5EF296A6}"/>
              </a:ext>
            </a:extLst>
          </p:cNvPr>
          <p:cNvSpPr/>
          <p:nvPr/>
        </p:nvSpPr>
        <p:spPr>
          <a:xfrm>
            <a:off x="5014762" y="6035042"/>
            <a:ext cx="125128" cy="211757"/>
          </a:xfrm>
          <a:prstGeom prst="diamond">
            <a:avLst/>
          </a:prstGeom>
          <a:noFill/>
          <a:ln w="53975">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a:extLst>
              <a:ext uri="{FF2B5EF4-FFF2-40B4-BE49-F238E27FC236}">
                <a16:creationId xmlns:a16="http://schemas.microsoft.com/office/drawing/2014/main" xmlns="" id="{0DA01785-ADB0-4233-BDBE-BCD52384BFFF}"/>
              </a:ext>
            </a:extLst>
          </p:cNvPr>
          <p:cNvCxnSpPr/>
          <p:nvPr/>
        </p:nvCxnSpPr>
        <p:spPr>
          <a:xfrm flipV="1">
            <a:off x="4620126" y="4477934"/>
            <a:ext cx="0" cy="1280160"/>
          </a:xfrm>
          <a:prstGeom prst="line">
            <a:avLst/>
          </a:prstGeom>
          <a:ln w="66675">
            <a:solidFill>
              <a:srgbClr val="FF6600"/>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xmlns="" id="{CE3C16B4-4DA3-4F40-843F-AA4FC3E43516}"/>
              </a:ext>
            </a:extLst>
          </p:cNvPr>
          <p:cNvSpPr/>
          <p:nvPr/>
        </p:nvSpPr>
        <p:spPr>
          <a:xfrm>
            <a:off x="5840930" y="4716379"/>
            <a:ext cx="170037" cy="1347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xmlns="" id="{3DC5682A-992A-48C8-8EDF-760176743B67}"/>
              </a:ext>
            </a:extLst>
          </p:cNvPr>
          <p:cNvSpPr/>
          <p:nvPr/>
        </p:nvSpPr>
        <p:spPr>
          <a:xfrm>
            <a:off x="4844722" y="4716377"/>
            <a:ext cx="170040" cy="134755"/>
          </a:xfrm>
          <a:prstGeom prst="ellipse">
            <a:avLst/>
          </a:prstGeom>
          <a:solidFill>
            <a:srgbClr val="E89C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xmlns="" id="{59A6C5D0-0230-490E-AF23-27B721889DD1}"/>
              </a:ext>
            </a:extLst>
          </p:cNvPr>
          <p:cNvSpPr/>
          <p:nvPr/>
        </p:nvSpPr>
        <p:spPr>
          <a:xfrm>
            <a:off x="3866143" y="4716377"/>
            <a:ext cx="147592" cy="1347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a:extLst>
              <a:ext uri="{FF2B5EF4-FFF2-40B4-BE49-F238E27FC236}">
                <a16:creationId xmlns:a16="http://schemas.microsoft.com/office/drawing/2014/main" xmlns="" id="{7F75AD28-8186-4FDA-9D7C-565738C3BE59}"/>
              </a:ext>
            </a:extLst>
          </p:cNvPr>
          <p:cNvCxnSpPr>
            <a:cxnSpLocks/>
          </p:cNvCxnSpPr>
          <p:nvPr/>
        </p:nvCxnSpPr>
        <p:spPr>
          <a:xfrm flipH="1" flipV="1">
            <a:off x="4042611" y="4851133"/>
            <a:ext cx="1220804" cy="1657732"/>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xmlns="" id="{96823569-7CBF-4891-BB1F-B44C613B075D}"/>
              </a:ext>
            </a:extLst>
          </p:cNvPr>
          <p:cNvSpPr/>
          <p:nvPr/>
        </p:nvSpPr>
        <p:spPr>
          <a:xfrm>
            <a:off x="8277726" y="567890"/>
            <a:ext cx="240632" cy="173255"/>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Arrow Connector 11">
            <a:extLst>
              <a:ext uri="{FF2B5EF4-FFF2-40B4-BE49-F238E27FC236}">
                <a16:creationId xmlns:a16="http://schemas.microsoft.com/office/drawing/2014/main" xmlns="" id="{62408BD7-517F-48AD-BC69-4D619B7CF59F}"/>
              </a:ext>
            </a:extLst>
          </p:cNvPr>
          <p:cNvCxnSpPr/>
          <p:nvPr/>
        </p:nvCxnSpPr>
        <p:spPr>
          <a:xfrm flipH="1">
            <a:off x="7036068" y="1031689"/>
            <a:ext cx="1058779" cy="10395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01A4EDE4-6CB8-4537-B4FA-BA305A450D71}"/>
              </a:ext>
            </a:extLst>
          </p:cNvPr>
          <p:cNvCxnSpPr>
            <a:cxnSpLocks/>
          </p:cNvCxnSpPr>
          <p:nvPr/>
        </p:nvCxnSpPr>
        <p:spPr>
          <a:xfrm flipH="1">
            <a:off x="4543124" y="760396"/>
            <a:ext cx="1496719" cy="0"/>
          </a:xfrm>
          <a:prstGeom prst="straightConnector1">
            <a:avLst/>
          </a:prstGeom>
          <a:ln w="15875">
            <a:prstDash val="dashDot"/>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xmlns="" id="{BEEDEE62-B09C-4368-9479-97422C14D4C3}"/>
              </a:ext>
            </a:extLst>
          </p:cNvPr>
          <p:cNvSpPr txBox="1"/>
          <p:nvPr/>
        </p:nvSpPr>
        <p:spPr>
          <a:xfrm>
            <a:off x="7392201" y="1695286"/>
            <a:ext cx="885525" cy="369332"/>
          </a:xfrm>
          <a:prstGeom prst="rect">
            <a:avLst/>
          </a:prstGeom>
          <a:noFill/>
        </p:spPr>
        <p:txBody>
          <a:bodyPr wrap="square" rtlCol="0">
            <a:spAutoFit/>
          </a:bodyPr>
          <a:lstStyle/>
          <a:p>
            <a:r>
              <a:rPr lang="en-GB" dirty="0"/>
              <a:t>Wind</a:t>
            </a:r>
          </a:p>
        </p:txBody>
      </p:sp>
      <p:sp>
        <p:nvSpPr>
          <p:cNvPr id="19" name="TextBox 18">
            <a:extLst>
              <a:ext uri="{FF2B5EF4-FFF2-40B4-BE49-F238E27FC236}">
                <a16:creationId xmlns:a16="http://schemas.microsoft.com/office/drawing/2014/main" xmlns="" id="{4449BFAC-40FF-47D0-B74E-DC568AEEB2B1}"/>
              </a:ext>
            </a:extLst>
          </p:cNvPr>
          <p:cNvSpPr txBox="1"/>
          <p:nvPr/>
        </p:nvSpPr>
        <p:spPr>
          <a:xfrm>
            <a:off x="4995511" y="847023"/>
            <a:ext cx="962526" cy="369332"/>
          </a:xfrm>
          <a:prstGeom prst="rect">
            <a:avLst/>
          </a:prstGeom>
          <a:noFill/>
        </p:spPr>
        <p:txBody>
          <a:bodyPr wrap="square" rtlCol="0">
            <a:spAutoFit/>
          </a:bodyPr>
          <a:lstStyle/>
          <a:p>
            <a:r>
              <a:rPr lang="en-GB" dirty="0"/>
              <a:t>Tide</a:t>
            </a:r>
          </a:p>
        </p:txBody>
      </p:sp>
      <p:sp>
        <p:nvSpPr>
          <p:cNvPr id="20" name="Oval 19">
            <a:extLst>
              <a:ext uri="{FF2B5EF4-FFF2-40B4-BE49-F238E27FC236}">
                <a16:creationId xmlns:a16="http://schemas.microsoft.com/office/drawing/2014/main" xmlns="" id="{D6C387A2-4CC7-499A-831C-705A17D81BAF}"/>
              </a:ext>
            </a:extLst>
          </p:cNvPr>
          <p:cNvSpPr/>
          <p:nvPr/>
        </p:nvSpPr>
        <p:spPr>
          <a:xfrm>
            <a:off x="7209323" y="567890"/>
            <a:ext cx="240631" cy="192505"/>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xmlns="" id="{513ADDC4-83AA-4430-B1AE-8B7D6B9ACA6F}"/>
              </a:ext>
            </a:extLst>
          </p:cNvPr>
          <p:cNvSpPr/>
          <p:nvPr/>
        </p:nvSpPr>
        <p:spPr>
          <a:xfrm>
            <a:off x="9249879" y="558264"/>
            <a:ext cx="240632" cy="19250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xmlns="" id="{081BDBF7-7706-C726-87BE-610A450FF121}"/>
              </a:ext>
            </a:extLst>
          </p:cNvPr>
          <p:cNvSpPr txBox="1"/>
          <p:nvPr/>
        </p:nvSpPr>
        <p:spPr>
          <a:xfrm>
            <a:off x="8587817" y="2618773"/>
            <a:ext cx="3120273" cy="3139321"/>
          </a:xfrm>
          <a:prstGeom prst="rect">
            <a:avLst/>
          </a:prstGeom>
          <a:solidFill>
            <a:schemeClr val="bg1"/>
          </a:solidFill>
        </p:spPr>
        <p:txBody>
          <a:bodyPr wrap="square" rtlCol="0">
            <a:spAutoFit/>
          </a:bodyPr>
          <a:lstStyle/>
          <a:p>
            <a:r>
              <a:rPr lang="en-GB" b="1" dirty="0"/>
              <a:t>Positioning Windward Marks</a:t>
            </a:r>
          </a:p>
          <a:p>
            <a:endParaRPr lang="en-GB" b="1" dirty="0"/>
          </a:p>
          <a:p>
            <a:r>
              <a:rPr lang="en-GB" b="1" dirty="0"/>
              <a:t>Top Tip</a:t>
            </a:r>
          </a:p>
          <a:p>
            <a:r>
              <a:rPr lang="en-GB" dirty="0"/>
              <a:t>Tide can affect the beats, but it is very difficult to get a true beat at Stokes Bay. The more you correct for the beat, the more you bias the run. If sailors have to tack in order to get to the windward mark, that is probably OK.  </a:t>
            </a:r>
          </a:p>
        </p:txBody>
      </p:sp>
    </p:spTree>
    <p:extLst>
      <p:ext uri="{BB962C8B-B14F-4D97-AF65-F5344CB8AC3E}">
        <p14:creationId xmlns:p14="http://schemas.microsoft.com/office/powerpoint/2010/main" xmlns="" val="3891388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46999F-092B-B0A7-6386-A145F0C6CBD1}"/>
              </a:ext>
            </a:extLst>
          </p:cNvPr>
          <p:cNvSpPr>
            <a:spLocks noGrp="1"/>
          </p:cNvSpPr>
          <p:nvPr>
            <p:ph type="title"/>
          </p:nvPr>
        </p:nvSpPr>
        <p:spPr/>
        <p:txBody>
          <a:bodyPr/>
          <a:lstStyle/>
          <a:p>
            <a:r>
              <a:rPr lang="en-GB" dirty="0"/>
              <a:t>Bridge Duty Key Takeaways</a:t>
            </a:r>
          </a:p>
        </p:txBody>
      </p:sp>
      <p:sp>
        <p:nvSpPr>
          <p:cNvPr id="3" name="Content Placeholder 2">
            <a:extLst>
              <a:ext uri="{FF2B5EF4-FFF2-40B4-BE49-F238E27FC236}">
                <a16:creationId xmlns:a16="http://schemas.microsoft.com/office/drawing/2014/main" xmlns="" id="{D6A83B64-0873-1BAB-FA8C-57C5A8DA8B36}"/>
              </a:ext>
            </a:extLst>
          </p:cNvPr>
          <p:cNvSpPr>
            <a:spLocks noGrp="1"/>
          </p:cNvSpPr>
          <p:nvPr>
            <p:ph idx="1"/>
          </p:nvPr>
        </p:nvSpPr>
        <p:spPr/>
        <p:txBody>
          <a:bodyPr/>
          <a:lstStyle/>
          <a:p>
            <a:r>
              <a:rPr lang="en-GB" dirty="0"/>
              <a:t>Race Officers need to take charge </a:t>
            </a:r>
          </a:p>
          <a:p>
            <a:r>
              <a:rPr lang="en-GB" dirty="0">
                <a:solidFill>
                  <a:srgbClr val="FF0000"/>
                </a:solidFill>
              </a:rPr>
              <a:t>Safety is key – monitor your team and competitors</a:t>
            </a:r>
          </a:p>
          <a:p>
            <a:r>
              <a:rPr lang="en-GB" dirty="0">
                <a:solidFill>
                  <a:srgbClr val="00B050"/>
                </a:solidFill>
              </a:rPr>
              <a:t>Good Racing achieved through true courses, slick turnaround, focus on task</a:t>
            </a:r>
          </a:p>
          <a:p>
            <a:r>
              <a:rPr lang="en-GB" dirty="0"/>
              <a:t>You will not get everything right first time</a:t>
            </a:r>
          </a:p>
          <a:p>
            <a:r>
              <a:rPr lang="en-GB" dirty="0"/>
              <a:t>There are people and guides to help you.</a:t>
            </a:r>
          </a:p>
          <a:p>
            <a:endParaRPr lang="en-GB" dirty="0"/>
          </a:p>
        </p:txBody>
      </p:sp>
    </p:spTree>
    <p:extLst>
      <p:ext uri="{BB962C8B-B14F-4D97-AF65-F5344CB8AC3E}">
        <p14:creationId xmlns:p14="http://schemas.microsoft.com/office/powerpoint/2010/main" xmlns="" val="181909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229EEA-D07D-A8C2-5F8D-7FA372124547}"/>
              </a:ext>
            </a:extLst>
          </p:cNvPr>
          <p:cNvSpPr>
            <a:spLocks noGrp="1"/>
          </p:cNvSpPr>
          <p:nvPr>
            <p:ph type="title"/>
          </p:nvPr>
        </p:nvSpPr>
        <p:spPr/>
        <p:txBody>
          <a:bodyPr/>
          <a:lstStyle/>
          <a:p>
            <a:r>
              <a:rPr lang="en-GB" dirty="0"/>
              <a:t>Aims</a:t>
            </a:r>
          </a:p>
        </p:txBody>
      </p:sp>
      <p:sp>
        <p:nvSpPr>
          <p:cNvPr id="3" name="Content Placeholder 2">
            <a:extLst>
              <a:ext uri="{FF2B5EF4-FFF2-40B4-BE49-F238E27FC236}">
                <a16:creationId xmlns:a16="http://schemas.microsoft.com/office/drawing/2014/main" xmlns="" id="{026D5B06-C4D9-87F6-2220-EF34B5C290D7}"/>
              </a:ext>
            </a:extLst>
          </p:cNvPr>
          <p:cNvSpPr>
            <a:spLocks noGrp="1"/>
          </p:cNvSpPr>
          <p:nvPr>
            <p:ph idx="1"/>
          </p:nvPr>
        </p:nvSpPr>
        <p:spPr/>
        <p:txBody>
          <a:bodyPr/>
          <a:lstStyle/>
          <a:p>
            <a:pPr marL="0" indent="0">
              <a:buNone/>
            </a:pPr>
            <a:r>
              <a:rPr lang="en-GB" dirty="0"/>
              <a:t>This presentation aims to give a basic overview of the running of Stokes Bay club racing. By the end you should be more confident in knowing how to:</a:t>
            </a:r>
          </a:p>
          <a:p>
            <a:pPr marL="0" indent="0">
              <a:buNone/>
            </a:pPr>
            <a:r>
              <a:rPr lang="en-GB" dirty="0"/>
              <a:t>1. Set up for, and… </a:t>
            </a:r>
            <a:br>
              <a:rPr lang="en-GB" dirty="0"/>
            </a:br>
            <a:r>
              <a:rPr lang="en-GB" dirty="0"/>
              <a:t>2. Run, </a:t>
            </a:r>
            <a:r>
              <a:rPr lang="en-GB" dirty="0">
                <a:solidFill>
                  <a:srgbClr val="00B050"/>
                </a:solidFill>
              </a:rPr>
              <a:t>good*</a:t>
            </a:r>
            <a:r>
              <a:rPr lang="en-GB" dirty="0"/>
              <a:t>, </a:t>
            </a:r>
            <a:r>
              <a:rPr lang="en-GB" dirty="0">
                <a:solidFill>
                  <a:srgbClr val="FF0000"/>
                </a:solidFill>
              </a:rPr>
              <a:t>safe**</a:t>
            </a:r>
            <a:r>
              <a:rPr lang="en-GB" dirty="0"/>
              <a:t> racing, and…</a:t>
            </a:r>
            <a:br>
              <a:rPr lang="en-GB" dirty="0"/>
            </a:br>
            <a:r>
              <a:rPr lang="en-GB" dirty="0"/>
              <a:t>3. Pack up afterwards.</a:t>
            </a:r>
          </a:p>
          <a:p>
            <a:pPr marL="0" indent="0">
              <a:buNone/>
            </a:pPr>
            <a:endParaRPr lang="en-GB" dirty="0"/>
          </a:p>
          <a:p>
            <a:pPr marL="0" indent="0">
              <a:buNone/>
            </a:pPr>
            <a:r>
              <a:rPr lang="en-GB" sz="1800" dirty="0"/>
              <a:t>Throughout this presentation…</a:t>
            </a:r>
          </a:p>
          <a:p>
            <a:pPr marL="0" indent="0">
              <a:buNone/>
            </a:pPr>
            <a:r>
              <a:rPr lang="en-GB" sz="1800" dirty="0">
                <a:solidFill>
                  <a:srgbClr val="00B050"/>
                </a:solidFill>
              </a:rPr>
              <a:t>*Guidance on how to run ‘good’ racing is colour-coded green</a:t>
            </a:r>
          </a:p>
          <a:p>
            <a:pPr marL="0" indent="0">
              <a:buNone/>
            </a:pPr>
            <a:r>
              <a:rPr lang="en-GB" sz="1800" dirty="0">
                <a:solidFill>
                  <a:srgbClr val="FF0000"/>
                </a:solidFill>
              </a:rPr>
              <a:t>**Safety points are highlighted in red.</a:t>
            </a:r>
          </a:p>
        </p:txBody>
      </p:sp>
    </p:spTree>
    <p:extLst>
      <p:ext uri="{BB962C8B-B14F-4D97-AF65-F5344CB8AC3E}">
        <p14:creationId xmlns:p14="http://schemas.microsoft.com/office/powerpoint/2010/main" xmlns="" val="1126690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3CE81D-7C8C-4831-B9FF-B907C3A7B871}"/>
              </a:ext>
            </a:extLst>
          </p:cNvPr>
          <p:cNvSpPr>
            <a:spLocks noGrp="1"/>
          </p:cNvSpPr>
          <p:nvPr>
            <p:ph type="title"/>
          </p:nvPr>
        </p:nvSpPr>
        <p:spPr>
          <a:xfrm>
            <a:off x="607612" y="0"/>
            <a:ext cx="10515600" cy="1325563"/>
          </a:xfrm>
        </p:spPr>
        <p:txBody>
          <a:bodyPr/>
          <a:lstStyle/>
          <a:p>
            <a:r>
              <a:rPr lang="en-GB" dirty="0"/>
              <a:t>Set up</a:t>
            </a:r>
            <a:br>
              <a:rPr lang="en-GB" dirty="0"/>
            </a:br>
            <a:r>
              <a:rPr lang="en-GB" sz="3200" dirty="0"/>
              <a:t>(this is teamwork between RO, ARO and PB Crew)</a:t>
            </a:r>
            <a:endParaRPr lang="en-GB" dirty="0"/>
          </a:p>
        </p:txBody>
      </p:sp>
      <p:sp>
        <p:nvSpPr>
          <p:cNvPr id="3" name="Content Placeholder 2">
            <a:extLst>
              <a:ext uri="{FF2B5EF4-FFF2-40B4-BE49-F238E27FC236}">
                <a16:creationId xmlns:a16="http://schemas.microsoft.com/office/drawing/2014/main" xmlns="" id="{242C5677-DFB6-404B-8001-E56974B0D67C}"/>
              </a:ext>
            </a:extLst>
          </p:cNvPr>
          <p:cNvSpPr>
            <a:spLocks noGrp="1"/>
          </p:cNvSpPr>
          <p:nvPr>
            <p:ph idx="1"/>
          </p:nvPr>
        </p:nvSpPr>
        <p:spPr>
          <a:xfrm>
            <a:off x="607612" y="1325563"/>
            <a:ext cx="10515600" cy="4351338"/>
          </a:xfrm>
        </p:spPr>
        <p:txBody>
          <a:bodyPr>
            <a:normAutofit fontScale="47500" lnSpcReduction="20000"/>
          </a:bodyPr>
          <a:lstStyle/>
          <a:p>
            <a:r>
              <a:rPr lang="en-GB" dirty="0">
                <a:solidFill>
                  <a:srgbClr val="FF0000"/>
                </a:solidFill>
              </a:rPr>
              <a:t>As or before you arrive - Check the forecast – have a look at the conditions on the beach</a:t>
            </a:r>
          </a:p>
          <a:p>
            <a:r>
              <a:rPr lang="en-GB" dirty="0"/>
              <a:t>Sign the duty book</a:t>
            </a:r>
          </a:p>
          <a:p>
            <a:r>
              <a:rPr lang="en-GB" dirty="0"/>
              <a:t>Open the Bridge, balcony, garages.</a:t>
            </a:r>
          </a:p>
          <a:p>
            <a:r>
              <a:rPr lang="en-GB" b="1" dirty="0"/>
              <a:t>Find the Bridge Instructions – you now have a step-by-step guide and checklist for how to do the duty.</a:t>
            </a:r>
          </a:p>
          <a:p>
            <a:pPr lvl="1"/>
            <a:r>
              <a:rPr lang="en-GB" dirty="0"/>
              <a:t>Find and hoist the Flags – club burgee on main mast, red ensign on the jackstay.</a:t>
            </a:r>
          </a:p>
          <a:p>
            <a:pPr lvl="1"/>
            <a:r>
              <a:rPr lang="en-GB" dirty="0"/>
              <a:t>Turn on PC.</a:t>
            </a:r>
          </a:p>
          <a:p>
            <a:r>
              <a:rPr lang="en-GB" dirty="0"/>
              <a:t>Meet with the Patrol Boat Crew – ensure they get started. – Duty List with phone numbers on Bridge notice board.</a:t>
            </a:r>
          </a:p>
          <a:p>
            <a:r>
              <a:rPr lang="en-GB" dirty="0">
                <a:solidFill>
                  <a:srgbClr val="FF0000"/>
                </a:solidFill>
              </a:rPr>
              <a:t>Consider the SBSC Risk Assessment.</a:t>
            </a:r>
          </a:p>
          <a:p>
            <a:r>
              <a:rPr lang="en-GB" dirty="0"/>
              <a:t>Direct/ encourage others to get the mats out.</a:t>
            </a:r>
          </a:p>
          <a:p>
            <a:r>
              <a:rPr lang="en-GB" dirty="0"/>
              <a:t>By 1020 – Fleet Captains should be setting courses –encourage them if necessary.</a:t>
            </a:r>
          </a:p>
          <a:p>
            <a:r>
              <a:rPr lang="en-GB" dirty="0">
                <a:solidFill>
                  <a:srgbClr val="00B050"/>
                </a:solidFill>
              </a:rPr>
              <a:t>By 1030 – Courses on the Board – quick check for obvious problems (like two fleets rounding the same buoy in different directions) </a:t>
            </a:r>
          </a:p>
          <a:p>
            <a:r>
              <a:rPr lang="en-GB" dirty="0"/>
              <a:t>Ensure Patrol Boat has necessary marks.  Crew should be </a:t>
            </a:r>
            <a:r>
              <a:rPr lang="en-GB" dirty="0">
                <a:solidFill>
                  <a:srgbClr val="FF0000"/>
                </a:solidFill>
              </a:rPr>
              <a:t>changed</a:t>
            </a:r>
            <a:r>
              <a:rPr lang="en-GB" dirty="0"/>
              <a:t> and ready to launch at 1040.</a:t>
            </a:r>
          </a:p>
          <a:p>
            <a:r>
              <a:rPr lang="en-GB" dirty="0">
                <a:solidFill>
                  <a:srgbClr val="FF0000"/>
                </a:solidFill>
              </a:rPr>
              <a:t>Radio Check with PB.</a:t>
            </a:r>
          </a:p>
          <a:p>
            <a:r>
              <a:rPr lang="en-GB" dirty="0">
                <a:solidFill>
                  <a:srgbClr val="00B050"/>
                </a:solidFill>
              </a:rPr>
              <a:t>Oversee the placement of the marks. (consider wind direction and tide)</a:t>
            </a:r>
          </a:p>
          <a:p>
            <a:r>
              <a:rPr lang="en-GB" dirty="0"/>
              <a:t>Set up </a:t>
            </a:r>
            <a:r>
              <a:rPr lang="en-GB" dirty="0" err="1"/>
              <a:t>startline</a:t>
            </a:r>
            <a:r>
              <a:rPr lang="en-GB" dirty="0"/>
              <a:t>.</a:t>
            </a:r>
          </a:p>
          <a:p>
            <a:r>
              <a:rPr lang="en-GB" dirty="0"/>
              <a:t>Final check of entries</a:t>
            </a:r>
          </a:p>
          <a:p>
            <a:r>
              <a:rPr lang="en-GB" dirty="0">
                <a:solidFill>
                  <a:srgbClr val="FF0000"/>
                </a:solidFill>
              </a:rPr>
              <a:t>Complete Risk Assessment.</a:t>
            </a:r>
          </a:p>
          <a:p>
            <a:pPr marL="0" indent="0">
              <a:buNone/>
            </a:pPr>
            <a:endParaRPr lang="en-GB" dirty="0">
              <a:solidFill>
                <a:srgbClr val="FF0000"/>
              </a:solidFill>
            </a:endParaRPr>
          </a:p>
        </p:txBody>
      </p:sp>
    </p:spTree>
    <p:extLst>
      <p:ext uri="{BB962C8B-B14F-4D97-AF65-F5344CB8AC3E}">
        <p14:creationId xmlns:p14="http://schemas.microsoft.com/office/powerpoint/2010/main" xmlns="" val="333610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C69461-AB36-4784-96A5-3D009CDEC88C}"/>
              </a:ext>
            </a:extLst>
          </p:cNvPr>
          <p:cNvSpPr>
            <a:spLocks noGrp="1"/>
          </p:cNvSpPr>
          <p:nvPr>
            <p:ph type="title"/>
          </p:nvPr>
        </p:nvSpPr>
        <p:spPr/>
        <p:txBody>
          <a:bodyPr/>
          <a:lstStyle/>
          <a:p>
            <a:r>
              <a:rPr lang="en-GB" dirty="0"/>
              <a:t>…Run, </a:t>
            </a:r>
            <a:r>
              <a:rPr lang="en-GB" dirty="0">
                <a:solidFill>
                  <a:srgbClr val="00B050"/>
                </a:solidFill>
              </a:rPr>
              <a:t>good</a:t>
            </a:r>
            <a:r>
              <a:rPr lang="en-GB" dirty="0"/>
              <a:t>, </a:t>
            </a:r>
            <a:r>
              <a:rPr lang="en-GB" dirty="0">
                <a:solidFill>
                  <a:srgbClr val="FF0000"/>
                </a:solidFill>
              </a:rPr>
              <a:t>safe</a:t>
            </a:r>
            <a:r>
              <a:rPr lang="en-GB" dirty="0"/>
              <a:t> racing</a:t>
            </a:r>
          </a:p>
        </p:txBody>
      </p:sp>
      <p:sp>
        <p:nvSpPr>
          <p:cNvPr id="3" name="Content Placeholder 2">
            <a:extLst>
              <a:ext uri="{FF2B5EF4-FFF2-40B4-BE49-F238E27FC236}">
                <a16:creationId xmlns:a16="http://schemas.microsoft.com/office/drawing/2014/main" xmlns="" id="{10FE2F36-07FD-46A3-B3B0-CBE7D471AB22}"/>
              </a:ext>
            </a:extLst>
          </p:cNvPr>
          <p:cNvSpPr>
            <a:spLocks noGrp="1"/>
          </p:cNvSpPr>
          <p:nvPr>
            <p:ph idx="1"/>
          </p:nvPr>
        </p:nvSpPr>
        <p:spPr/>
        <p:txBody>
          <a:bodyPr/>
          <a:lstStyle/>
          <a:p>
            <a:r>
              <a:rPr lang="en-GB" dirty="0"/>
              <a:t>Ensure all is in place ready for a start. (flags, poles, marks etc)</a:t>
            </a:r>
          </a:p>
          <a:p>
            <a:r>
              <a:rPr lang="en-GB" dirty="0"/>
              <a:t>Check computer is ready. (</a:t>
            </a:r>
            <a:r>
              <a:rPr lang="en-GB" i="1" dirty="0"/>
              <a:t>We can provide a separate guide on how to operate the Race Management System</a:t>
            </a:r>
            <a:r>
              <a:rPr lang="en-GB" dirty="0"/>
              <a:t>)</a:t>
            </a:r>
          </a:p>
          <a:p>
            <a:r>
              <a:rPr lang="en-GB" dirty="0"/>
              <a:t>Remind yourself of club recall procedure.</a:t>
            </a:r>
          </a:p>
        </p:txBody>
      </p:sp>
    </p:spTree>
    <p:extLst>
      <p:ext uri="{BB962C8B-B14F-4D97-AF65-F5344CB8AC3E}">
        <p14:creationId xmlns:p14="http://schemas.microsoft.com/office/powerpoint/2010/main" xmlns="" val="142824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E4ADF9-7E07-B84D-E69F-D4C864C2FE8D}"/>
              </a:ext>
            </a:extLst>
          </p:cNvPr>
          <p:cNvSpPr>
            <a:spLocks noGrp="1"/>
          </p:cNvSpPr>
          <p:nvPr>
            <p:ph type="title"/>
          </p:nvPr>
        </p:nvSpPr>
        <p:spPr/>
        <p:txBody>
          <a:bodyPr/>
          <a:lstStyle/>
          <a:p>
            <a:r>
              <a:rPr lang="en-GB" dirty="0"/>
              <a:t>Recall Procedure</a:t>
            </a:r>
            <a:br>
              <a:rPr lang="en-GB" dirty="0"/>
            </a:br>
            <a:r>
              <a:rPr lang="en-GB" sz="3600" i="1" dirty="0"/>
              <a:t>(from SBSC SIs 2026)</a:t>
            </a:r>
            <a:endParaRPr lang="en-GB" i="1" dirty="0"/>
          </a:p>
        </p:txBody>
      </p:sp>
      <p:sp>
        <p:nvSpPr>
          <p:cNvPr id="3" name="Content Placeholder 2">
            <a:extLst>
              <a:ext uri="{FF2B5EF4-FFF2-40B4-BE49-F238E27FC236}">
                <a16:creationId xmlns:a16="http://schemas.microsoft.com/office/drawing/2014/main" xmlns="" id="{F819C974-47DD-DBBB-CD40-5E2AE95CDFD3}"/>
              </a:ext>
            </a:extLst>
          </p:cNvPr>
          <p:cNvSpPr>
            <a:spLocks noGrp="1"/>
          </p:cNvSpPr>
          <p:nvPr>
            <p:ph idx="1"/>
          </p:nvPr>
        </p:nvSpPr>
        <p:spPr/>
        <p:txBody>
          <a:bodyPr>
            <a:normAutofit/>
          </a:bodyPr>
          <a:lstStyle/>
          <a:p>
            <a:pPr marL="0" indent="0">
              <a:lnSpc>
                <a:spcPct val="150000"/>
              </a:lnSpc>
              <a:spcBef>
                <a:spcPts val="0"/>
              </a:spcBef>
              <a:buNone/>
            </a:pPr>
            <a:r>
              <a:rPr lang="en-US" sz="1800" b="1" dirty="0"/>
              <a:t>RECALLS</a:t>
            </a:r>
          </a:p>
          <a:p>
            <a:pPr marL="0" indent="0">
              <a:lnSpc>
                <a:spcPct val="150000"/>
              </a:lnSpc>
              <a:spcBef>
                <a:spcPts val="0"/>
              </a:spcBef>
              <a:buNone/>
            </a:pPr>
            <a:r>
              <a:rPr lang="en-US" sz="1600" b="1" dirty="0"/>
              <a:t>12.1</a:t>
            </a:r>
            <a:r>
              <a:rPr lang="en-US" sz="1600" dirty="0"/>
              <a:t> </a:t>
            </a:r>
            <a:r>
              <a:rPr lang="en-US" sz="1600" b="1" dirty="0"/>
              <a:t>Individual Recall </a:t>
            </a:r>
            <a:r>
              <a:rPr lang="en-US" sz="1600" dirty="0"/>
              <a:t>- If a boat/boats start prematurely and can be identified by the Race Officer, a second sound signal will be made and the Fleet flag for that start will be left at half hoist until all premature starters have returned or until the expiration of at least a minute from the time of the start, whichever shall occur first. </a:t>
            </a:r>
          </a:p>
          <a:p>
            <a:pPr marL="0" indent="0">
              <a:lnSpc>
                <a:spcPct val="150000"/>
              </a:lnSpc>
              <a:spcBef>
                <a:spcPts val="0"/>
              </a:spcBef>
              <a:buNone/>
            </a:pPr>
            <a:endParaRPr lang="en-US" sz="1600" dirty="0"/>
          </a:p>
          <a:p>
            <a:pPr marL="0" indent="0">
              <a:lnSpc>
                <a:spcPct val="150000"/>
              </a:lnSpc>
              <a:spcBef>
                <a:spcPts val="0"/>
              </a:spcBef>
              <a:buNone/>
            </a:pPr>
            <a:r>
              <a:rPr lang="en-US" sz="1600" b="1" dirty="0"/>
              <a:t>12.2 General Recall </a:t>
            </a:r>
            <a:r>
              <a:rPr lang="en-US" sz="1600" dirty="0"/>
              <a:t>- If a boat/boats start prematurely, and the Race Officer is unable to identify these boats, a general recall will be indicated by a second and third sound signal and the Fleet flag for that start will be left at half hoist for a period of a minute. If the bridge team is able, they will also display on the railings a First Substitute board. A restart for the Fleet will be attempted with the Fleet flag raised one minute after the start of the last scheduled Fleet start. NOTE: Should the recall be for the Fleet starting last in the start sequence then their Fleet flag will be returned to full hoist after the minute has passed and removed at the restart a minute later.</a:t>
            </a:r>
            <a:endParaRPr lang="en-GB" sz="1600" dirty="0"/>
          </a:p>
        </p:txBody>
      </p:sp>
    </p:spTree>
    <p:extLst>
      <p:ext uri="{BB962C8B-B14F-4D97-AF65-F5344CB8AC3E}">
        <p14:creationId xmlns:p14="http://schemas.microsoft.com/office/powerpoint/2010/main" xmlns="" val="39056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905358-40C0-43D6-AE54-E8B786B2A0FA}"/>
              </a:ext>
            </a:extLst>
          </p:cNvPr>
          <p:cNvSpPr>
            <a:spLocks noGrp="1"/>
          </p:cNvSpPr>
          <p:nvPr>
            <p:ph type="title"/>
          </p:nvPr>
        </p:nvSpPr>
        <p:spPr/>
        <p:txBody>
          <a:bodyPr/>
          <a:lstStyle/>
          <a:p>
            <a:r>
              <a:rPr lang="en-GB" dirty="0"/>
              <a:t>During Starts</a:t>
            </a:r>
          </a:p>
        </p:txBody>
      </p:sp>
      <p:sp>
        <p:nvSpPr>
          <p:cNvPr id="3" name="Content Placeholder 2">
            <a:extLst>
              <a:ext uri="{FF2B5EF4-FFF2-40B4-BE49-F238E27FC236}">
                <a16:creationId xmlns:a16="http://schemas.microsoft.com/office/drawing/2014/main" xmlns="" id="{CBA28EEE-C31A-4BB8-A447-EE7445C65FCC}"/>
              </a:ext>
            </a:extLst>
          </p:cNvPr>
          <p:cNvSpPr>
            <a:spLocks noGrp="1"/>
          </p:cNvSpPr>
          <p:nvPr>
            <p:ph idx="1"/>
          </p:nvPr>
        </p:nvSpPr>
        <p:spPr/>
        <p:txBody>
          <a:bodyPr/>
          <a:lstStyle/>
          <a:p>
            <a:r>
              <a:rPr lang="en-GB" dirty="0">
                <a:solidFill>
                  <a:srgbClr val="00B050"/>
                </a:solidFill>
              </a:rPr>
              <a:t>Focus completely on the task</a:t>
            </a:r>
            <a:r>
              <a:rPr lang="en-GB" dirty="0"/>
              <a:t>.</a:t>
            </a:r>
          </a:p>
          <a:p>
            <a:r>
              <a:rPr lang="en-GB" dirty="0"/>
              <a:t>Divide tasks between ARO and RO.</a:t>
            </a:r>
          </a:p>
          <a:p>
            <a:pPr lvl="1"/>
            <a:r>
              <a:rPr lang="en-GB" dirty="0"/>
              <a:t>Flags</a:t>
            </a:r>
          </a:p>
          <a:p>
            <a:pPr lvl="1"/>
            <a:r>
              <a:rPr lang="en-GB" dirty="0"/>
              <a:t>sighting down the start line and calling premature starters.</a:t>
            </a:r>
          </a:p>
          <a:p>
            <a:pPr lvl="1"/>
            <a:r>
              <a:rPr lang="en-GB" dirty="0"/>
              <a:t>watching time</a:t>
            </a:r>
          </a:p>
          <a:p>
            <a:pPr lvl="1"/>
            <a:r>
              <a:rPr lang="en-GB" dirty="0"/>
              <a:t>Operating the hooter</a:t>
            </a:r>
          </a:p>
          <a:p>
            <a:r>
              <a:rPr lang="en-GB" dirty="0"/>
              <a:t>Ask ‘visitors’ to leave (politely) or help.</a:t>
            </a:r>
          </a:p>
          <a:p>
            <a:r>
              <a:rPr lang="en-GB" dirty="0"/>
              <a:t>Watch the starts and call boats over as required following recall procedure.</a:t>
            </a:r>
          </a:p>
          <a:p>
            <a:endParaRPr lang="en-GB" dirty="0"/>
          </a:p>
          <a:p>
            <a:endParaRPr lang="en-GB" dirty="0"/>
          </a:p>
        </p:txBody>
      </p:sp>
    </p:spTree>
    <p:extLst>
      <p:ext uri="{BB962C8B-B14F-4D97-AF65-F5344CB8AC3E}">
        <p14:creationId xmlns:p14="http://schemas.microsoft.com/office/powerpoint/2010/main" xmlns="" val="3250810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677F69-D0D0-4CD0-A66A-0650EA8CA891}"/>
              </a:ext>
            </a:extLst>
          </p:cNvPr>
          <p:cNvSpPr>
            <a:spLocks noGrp="1"/>
          </p:cNvSpPr>
          <p:nvPr>
            <p:ph type="title"/>
          </p:nvPr>
        </p:nvSpPr>
        <p:spPr>
          <a:xfrm>
            <a:off x="838200" y="0"/>
            <a:ext cx="10515600" cy="1325563"/>
          </a:xfrm>
        </p:spPr>
        <p:txBody>
          <a:bodyPr/>
          <a:lstStyle/>
          <a:p>
            <a:r>
              <a:rPr lang="en-GB" dirty="0"/>
              <a:t>After Starts and During Racing</a:t>
            </a:r>
          </a:p>
        </p:txBody>
      </p:sp>
      <p:sp>
        <p:nvSpPr>
          <p:cNvPr id="3" name="Content Placeholder 2">
            <a:extLst>
              <a:ext uri="{FF2B5EF4-FFF2-40B4-BE49-F238E27FC236}">
                <a16:creationId xmlns:a16="http://schemas.microsoft.com/office/drawing/2014/main" xmlns="" id="{0FC21C22-6E8F-40BE-B153-4544F6C2F9F5}"/>
              </a:ext>
            </a:extLst>
          </p:cNvPr>
          <p:cNvSpPr>
            <a:spLocks noGrp="1"/>
          </p:cNvSpPr>
          <p:nvPr>
            <p:ph idx="1"/>
          </p:nvPr>
        </p:nvSpPr>
        <p:spPr>
          <a:xfrm>
            <a:off x="838200" y="1561674"/>
            <a:ext cx="10515600" cy="4351338"/>
          </a:xfrm>
        </p:spPr>
        <p:txBody>
          <a:bodyPr>
            <a:normAutofit fontScale="92500" lnSpcReduction="10000"/>
          </a:bodyPr>
          <a:lstStyle/>
          <a:p>
            <a:r>
              <a:rPr lang="en-GB" dirty="0"/>
              <a:t>One on Bridge at all times</a:t>
            </a:r>
          </a:p>
          <a:p>
            <a:r>
              <a:rPr lang="en-GB" dirty="0"/>
              <a:t>ARO on the finish line, recording boats.</a:t>
            </a:r>
          </a:p>
          <a:p>
            <a:r>
              <a:rPr lang="en-GB" dirty="0">
                <a:solidFill>
                  <a:srgbClr val="FF0000"/>
                </a:solidFill>
              </a:rPr>
              <a:t>RO monitor bigger picture.</a:t>
            </a:r>
          </a:p>
          <a:p>
            <a:pPr lvl="1"/>
            <a:r>
              <a:rPr lang="en-GB" dirty="0">
                <a:solidFill>
                  <a:srgbClr val="FF0000"/>
                </a:solidFill>
              </a:rPr>
              <a:t>Keep an eye on PB.</a:t>
            </a:r>
          </a:p>
          <a:p>
            <a:pPr lvl="1"/>
            <a:r>
              <a:rPr lang="en-GB" dirty="0">
                <a:solidFill>
                  <a:srgbClr val="FF0000"/>
                </a:solidFill>
              </a:rPr>
              <a:t>Monitor weather</a:t>
            </a:r>
          </a:p>
          <a:p>
            <a:pPr lvl="1"/>
            <a:r>
              <a:rPr lang="en-GB" dirty="0">
                <a:solidFill>
                  <a:srgbClr val="FF0000"/>
                </a:solidFill>
              </a:rPr>
              <a:t>Regular Radio checks with PB are good.</a:t>
            </a:r>
          </a:p>
          <a:p>
            <a:pPr lvl="1"/>
            <a:r>
              <a:rPr lang="en-GB" dirty="0">
                <a:solidFill>
                  <a:srgbClr val="FF0000"/>
                </a:solidFill>
              </a:rPr>
              <a:t>Look for outlying boats/ capsizes.</a:t>
            </a:r>
          </a:p>
          <a:p>
            <a:pPr lvl="1"/>
            <a:r>
              <a:rPr lang="en-GB" dirty="0">
                <a:solidFill>
                  <a:srgbClr val="00B050"/>
                </a:solidFill>
              </a:rPr>
              <a:t>During Race 1 - Judge whether courses are good – adjust for Race 2.</a:t>
            </a:r>
          </a:p>
          <a:p>
            <a:pPr lvl="1"/>
            <a:r>
              <a:rPr lang="en-GB" dirty="0">
                <a:solidFill>
                  <a:srgbClr val="00B050"/>
                </a:solidFill>
              </a:rPr>
              <a:t>Monitor rule bending behaviour (particularly 50m limit)</a:t>
            </a:r>
          </a:p>
          <a:p>
            <a:pPr lvl="1"/>
            <a:endParaRPr lang="en-GB" dirty="0"/>
          </a:p>
          <a:p>
            <a:r>
              <a:rPr lang="en-GB" dirty="0"/>
              <a:t>Monitor lap times and work out how to finish at roughly the right time.</a:t>
            </a:r>
          </a:p>
          <a:p>
            <a:pPr marL="457200" lvl="1" indent="0">
              <a:buNone/>
            </a:pPr>
            <a:endParaRPr lang="en-GB" dirty="0"/>
          </a:p>
        </p:txBody>
      </p:sp>
    </p:spTree>
    <p:extLst>
      <p:ext uri="{BB962C8B-B14F-4D97-AF65-F5344CB8AC3E}">
        <p14:creationId xmlns:p14="http://schemas.microsoft.com/office/powerpoint/2010/main" xmlns="" val="261074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D70F90-C61B-4D85-8BBE-6884F1B5B74D}"/>
              </a:ext>
            </a:extLst>
          </p:cNvPr>
          <p:cNvSpPr>
            <a:spLocks noGrp="1"/>
          </p:cNvSpPr>
          <p:nvPr>
            <p:ph type="title"/>
          </p:nvPr>
        </p:nvSpPr>
        <p:spPr/>
        <p:txBody>
          <a:bodyPr/>
          <a:lstStyle/>
          <a:p>
            <a:r>
              <a:rPr lang="en-GB" dirty="0"/>
              <a:t>Finishing</a:t>
            </a:r>
          </a:p>
        </p:txBody>
      </p:sp>
      <p:sp>
        <p:nvSpPr>
          <p:cNvPr id="3" name="Content Placeholder 2">
            <a:extLst>
              <a:ext uri="{FF2B5EF4-FFF2-40B4-BE49-F238E27FC236}">
                <a16:creationId xmlns:a16="http://schemas.microsoft.com/office/drawing/2014/main" xmlns="" id="{395F3327-DC63-4147-AAD8-F4ED618116A9}"/>
              </a:ext>
            </a:extLst>
          </p:cNvPr>
          <p:cNvSpPr>
            <a:spLocks noGrp="1"/>
          </p:cNvSpPr>
          <p:nvPr>
            <p:ph idx="1"/>
          </p:nvPr>
        </p:nvSpPr>
        <p:spPr/>
        <p:txBody>
          <a:bodyPr/>
          <a:lstStyle/>
          <a:p>
            <a:r>
              <a:rPr lang="en-GB" dirty="0"/>
              <a:t>Use Shorten Course Board</a:t>
            </a:r>
          </a:p>
          <a:p>
            <a:r>
              <a:rPr lang="en-GB" dirty="0"/>
              <a:t>Record Finishers</a:t>
            </a:r>
          </a:p>
          <a:p>
            <a:r>
              <a:rPr lang="en-GB" dirty="0"/>
              <a:t>ASAP set up for Start 2.</a:t>
            </a:r>
          </a:p>
          <a:p>
            <a:r>
              <a:rPr lang="en-GB" dirty="0"/>
              <a:t>Repeat process for second race.</a:t>
            </a:r>
          </a:p>
        </p:txBody>
      </p:sp>
    </p:spTree>
    <p:extLst>
      <p:ext uri="{BB962C8B-B14F-4D97-AF65-F5344CB8AC3E}">
        <p14:creationId xmlns:p14="http://schemas.microsoft.com/office/powerpoint/2010/main" xmlns="" val="123122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850B85-7CCD-4E79-B2CA-82BB70C1AB31}"/>
              </a:ext>
            </a:extLst>
          </p:cNvPr>
          <p:cNvSpPr>
            <a:spLocks noGrp="1"/>
          </p:cNvSpPr>
          <p:nvPr>
            <p:ph type="title"/>
          </p:nvPr>
        </p:nvSpPr>
        <p:spPr/>
        <p:txBody>
          <a:bodyPr/>
          <a:lstStyle/>
          <a:p>
            <a:r>
              <a:rPr lang="en-GB" dirty="0"/>
              <a:t>After Racing has finished.</a:t>
            </a:r>
          </a:p>
        </p:txBody>
      </p:sp>
      <p:sp>
        <p:nvSpPr>
          <p:cNvPr id="3" name="Content Placeholder 2">
            <a:extLst>
              <a:ext uri="{FF2B5EF4-FFF2-40B4-BE49-F238E27FC236}">
                <a16:creationId xmlns:a16="http://schemas.microsoft.com/office/drawing/2014/main" xmlns="" id="{36AB8AD7-C96B-44D7-B15C-42CBA1D4F6EC}"/>
              </a:ext>
            </a:extLst>
          </p:cNvPr>
          <p:cNvSpPr>
            <a:spLocks noGrp="1"/>
          </p:cNvSpPr>
          <p:nvPr>
            <p:ph idx="1"/>
          </p:nvPr>
        </p:nvSpPr>
        <p:spPr/>
        <p:txBody>
          <a:bodyPr/>
          <a:lstStyle/>
          <a:p>
            <a:r>
              <a:rPr lang="en-GB" dirty="0"/>
              <a:t>Check PB is picking up buoys.</a:t>
            </a:r>
          </a:p>
          <a:p>
            <a:r>
              <a:rPr lang="en-GB" dirty="0">
                <a:solidFill>
                  <a:srgbClr val="FF0000"/>
                </a:solidFill>
              </a:rPr>
              <a:t>Ensure all boats are going to make it back in.</a:t>
            </a:r>
          </a:p>
          <a:p>
            <a:r>
              <a:rPr lang="en-GB" dirty="0"/>
              <a:t>Ensure recovery of patrol boat is happening.</a:t>
            </a:r>
          </a:p>
          <a:p>
            <a:r>
              <a:rPr lang="en-GB" dirty="0"/>
              <a:t>Make sure everything is rinsed and put away. (mats, buoys, boats, poles, flags, radios, etc).</a:t>
            </a:r>
          </a:p>
          <a:p>
            <a:r>
              <a:rPr lang="en-GB" dirty="0"/>
              <a:t>Garages locked.</a:t>
            </a:r>
          </a:p>
          <a:p>
            <a:r>
              <a:rPr lang="en-GB" dirty="0"/>
              <a:t>Results posted on noticeboard.</a:t>
            </a:r>
          </a:p>
          <a:p>
            <a:r>
              <a:rPr lang="en-GB" dirty="0"/>
              <a:t>One last visual check.</a:t>
            </a:r>
          </a:p>
        </p:txBody>
      </p:sp>
    </p:spTree>
    <p:extLst>
      <p:ext uri="{BB962C8B-B14F-4D97-AF65-F5344CB8AC3E}">
        <p14:creationId xmlns:p14="http://schemas.microsoft.com/office/powerpoint/2010/main" xmlns="" val="3131138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1217</Words>
  <Application>Microsoft Office PowerPoint</Application>
  <PresentationFormat>Custom</PresentationFormat>
  <Paragraphs>102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Bridge Duty Basics</vt:lpstr>
      <vt:lpstr>Aims</vt:lpstr>
      <vt:lpstr>Set up (this is teamwork between RO, ARO and PB Crew)</vt:lpstr>
      <vt:lpstr>…Run, good, safe racing</vt:lpstr>
      <vt:lpstr>Recall Procedure (from SBSC SIs 2026)</vt:lpstr>
      <vt:lpstr>During Starts</vt:lpstr>
      <vt:lpstr>After Starts and During Racing</vt:lpstr>
      <vt:lpstr>Finishing</vt:lpstr>
      <vt:lpstr>After Racing has finished.</vt:lpstr>
      <vt:lpstr>Setting good courses – hints and tips</vt:lpstr>
      <vt:lpstr>Slide 11</vt:lpstr>
      <vt:lpstr>Slide 12</vt:lpstr>
      <vt:lpstr>Bridge Duty Key Takeaways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Duty Training</dc:title>
  <dc:creator>Vincent, Daniel Capt RN (NAVY PEOPLE-FPCAP Hd)</dc:creator>
  <cp:lastModifiedBy>Sue</cp:lastModifiedBy>
  <cp:revision>7</cp:revision>
  <dcterms:created xsi:type="dcterms:W3CDTF">2023-02-10T17:34:10Z</dcterms:created>
  <dcterms:modified xsi:type="dcterms:W3CDTF">2026-03-11T10:58:35Z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e28611e-2819-430a-bdf7-3581be6cbbdd_Enabled">
    <vt:lpwstr>true</vt:lpwstr>
  </property>
  <property fmtid="{D5CDD505-2E9C-101B-9397-08002B2CF9AE}" pid="3" name="MSIP_Label_8e28611e-2819-430a-bdf7-3581be6cbbdd_SetDate">
    <vt:lpwstr>2023-02-10T19:14:08Z</vt:lpwstr>
  </property>
  <property fmtid="{D5CDD505-2E9C-101B-9397-08002B2CF9AE}" pid="4" name="MSIP_Label_8e28611e-2819-430a-bdf7-3581be6cbbdd_Method">
    <vt:lpwstr>Privileged</vt:lpwstr>
  </property>
  <property fmtid="{D5CDD505-2E9C-101B-9397-08002B2CF9AE}" pid="5" name="MSIP_Label_8e28611e-2819-430a-bdf7-3581be6cbbdd_Name">
    <vt:lpwstr>MOD-1-NWR-‘NON-WORK  RELATED’</vt:lpwstr>
  </property>
  <property fmtid="{D5CDD505-2E9C-101B-9397-08002B2CF9AE}" pid="6" name="MSIP_Label_8e28611e-2819-430a-bdf7-3581be6cbbdd_SiteId">
    <vt:lpwstr>be7760ed-5953-484b-ae95-d0a16dfa09e5</vt:lpwstr>
  </property>
  <property fmtid="{D5CDD505-2E9C-101B-9397-08002B2CF9AE}" pid="7" name="MSIP_Label_8e28611e-2819-430a-bdf7-3581be6cbbdd_ActionId">
    <vt:lpwstr>4d1232b4-77c8-45e0-8de4-b0bab42f0f9a</vt:lpwstr>
  </property>
  <property fmtid="{D5CDD505-2E9C-101B-9397-08002B2CF9AE}" pid="8" name="MSIP_Label_8e28611e-2819-430a-bdf7-3581be6cbbdd_ContentBits">
    <vt:lpwstr>0</vt:lpwstr>
  </property>
</Properties>
</file>