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89CA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29948F-4E5B-436B-B2FA-25588E7A7475}" v="1" dt="2026-03-10T11:11:54.9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37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1BE2D2-6909-4B8B-AA95-2618D766CE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C2E6E23-AAEE-4266-9D05-EE9319F141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3496B8F-290C-4CD6-B321-A3F9F0116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5875C8-EF6F-41F8-9CE1-C85549A91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3F3C5D-B2B9-4533-BE72-1C06D63A4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4974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5B0B4B-CD34-4D06-8A0D-0809F89EB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EB19574-25E2-4B04-A8BC-F9BF41E31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8ADA80-AE8C-4712-ADB6-6259B7A6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96D35C-BB70-48B6-858C-4313AEF34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420667F-D9E8-4E95-A71E-CEE0F88E2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56429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11BB7E7-292B-4A49-8A68-D90BF2A7C2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32F3B7D-12E6-4952-BAEC-94CD5FDEE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80AF16-9A5A-4C65-BD84-F3D4B3AAB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34E1F0-3857-4849-B4C1-10C208766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293C1E5-08A5-492A-9E29-624B8573C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764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94C716-665B-49A9-999F-3F98F9409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654B3D8-1384-4524-9B5E-E184B13AE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D353FF3-52BF-4512-8DC0-B068CD186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3EB6C3-DBBE-4807-A95F-B322DEF67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9B4C568-31AC-4ED0-B556-3D1685256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6753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1ECCBB-BD2D-4BFD-B192-8B3956340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ECE1002-F253-46DE-9A89-412CDEB16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D643632-E9B7-445C-8DFF-C1E49FC04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20931F-5340-49BB-A587-7B6659AB0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9E2698-F5D4-4E4E-96F4-68A34EA81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4222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1FE12-34F3-4BEE-AAF6-44642CA96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3E2556-31DF-4210-8995-6C836AD3C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F085BC9-55CB-4CC4-9461-5BE57D3F8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24C04A-2144-4938-A10E-32009A87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9B3574-B72F-4F81-80D5-AC64A1029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451B2B1-9844-4CA7-9657-9D500B165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13574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374722-39B0-48E8-9973-5CB4C817E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2ABBF0F-1CD1-4DF0-A005-E80ED0751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B3F21BB-4084-4C05-82D0-CC63462673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06F6893-5AEB-4795-A945-CD0EFA85B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DBF8551-25E4-4158-8F71-C77E09FD9C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78B66F9-5C66-44F3-B2E4-4EC4088FA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1E49E6D-1401-40BA-B14D-FD3ADA0C7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C5E9370-576C-4FE5-B7CF-C2DE9373D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8495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F9C6FA-5E17-4FA8-9F7B-765E2D03A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2A59E3B-7B93-435D-B1A2-2FBF91CA2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39FF502-D4E9-4E33-B775-EFA7E5620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0DC98AD-0EE2-4045-9AF9-340A91F5D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8642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51EA7B8-9830-467F-8BE2-2D787B48C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DC2983E-F919-46BD-BB49-0467FC536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8EF4BB7-075B-4521-BC33-3F9E224D4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5940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4B5838-3A4C-499D-B60C-95E1197F0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1AC885-ECBC-496E-8B4D-11E1F1993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5E9AFF5-BC06-4A09-8CDD-B21C5DDE6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21B15DF-D476-490B-9D47-94F6D1554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EA74AE0-D60D-418D-886A-2C9E767EF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5526447-683A-4B9D-8E95-B8BB87AD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9480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198FA0-A52F-44C1-A94C-763B0FC8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8FA8B11-D03B-4431-9B61-C0C267CD4F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72F969E-D8FF-4AA5-94D7-634C9AC69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43C79A7-CF75-434B-BF99-D1602767F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A3E0EF6-4655-4624-9485-13E66ED4C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AFE48C-7FCA-4784-A683-C02B44977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67958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2061CBE-CB38-4A2D-8240-972907260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AD044E8-E47C-4DCD-942B-691F5F8B8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DB7D79-242A-4A49-8929-17EA44926A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D23B1-FC87-43C7-8192-F04BCBC4EFAE}" type="datetimeFigureOut">
              <a:rPr lang="en-GB" smtClean="0"/>
              <a:pPr/>
              <a:t>11/03/2026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62B44F-438F-4CAA-9C13-5BB97B50C8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003711-7AE6-4C9A-9E0E-DC20812FB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B6016-38FE-4CD2-B29B-E29438C7D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1474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E5A128-C49D-4145-9369-6C7420FC2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0356"/>
            <a:ext cx="9144000" cy="929074"/>
          </a:xfrm>
        </p:spPr>
        <p:txBody>
          <a:bodyPr/>
          <a:lstStyle/>
          <a:p>
            <a:r>
              <a:rPr lang="en-GB" dirty="0"/>
              <a:t>Patrol Boat Duty Basics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xmlns="" id="{A76AFAD8-383D-3C58-1193-4C2F720C3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6438" y="1602557"/>
            <a:ext cx="10482606" cy="4562573"/>
          </a:xfrm>
        </p:spPr>
        <p:txBody>
          <a:bodyPr>
            <a:normAutofit fontScale="85000" lnSpcReduction="10000"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These slides were originally created to support SBSC Duty Training presentation. Hopefully they make sense in isolation and should at least act as an aide-memoire.  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n-GB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The Patrol Boat Duty is a key component in the delivery of safe and high-quality racing. These slides are designed to give the basics and provide a useful prompt, and we will seek to pair club members new to RIB duty with experienced drivers in order to gain confidence. 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n-GB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Please feedback anything you see that either causes you concern or you think could be improved via email: administrator@stokesbay-sc.co.uk.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n-GB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Thanks and Good Luck!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en-GB" dirty="0"/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Dan Vincent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GB" dirty="0"/>
              <a:t>Vice Cdre SBSC</a:t>
            </a:r>
          </a:p>
        </p:txBody>
      </p:sp>
    </p:spTree>
    <p:extLst>
      <p:ext uri="{BB962C8B-B14F-4D97-AF65-F5344CB8AC3E}">
        <p14:creationId xmlns:p14="http://schemas.microsoft.com/office/powerpoint/2010/main" xmlns="" val="2271487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CD73F3-7464-484D-9695-86DCCF43C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dirty="0"/>
              <a:t>Set up - Patrol Boats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50E86F-1A3A-41B9-90C2-4E3E061EB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85000" lnSpcReduction="1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Pack all your warm, dry sailing gear – </a:t>
            </a:r>
            <a:r>
              <a:rPr lang="en-GB" i="1" dirty="0">
                <a:solidFill>
                  <a:srgbClr val="FF0000"/>
                </a:solidFill>
              </a:rPr>
              <a:t>even in August</a:t>
            </a:r>
          </a:p>
          <a:p>
            <a:r>
              <a:rPr lang="en-GB" dirty="0"/>
              <a:t>Arrive in plenty of time – 1000 latest.</a:t>
            </a:r>
          </a:p>
          <a:p>
            <a:r>
              <a:rPr lang="en-GB" dirty="0"/>
              <a:t>Get boat out of garage</a:t>
            </a:r>
          </a:p>
          <a:p>
            <a:pPr lvl="1"/>
            <a:r>
              <a:rPr lang="en-GB" dirty="0"/>
              <a:t>Collect Key, Radio, First Aid and Race Kegs from Bridge</a:t>
            </a:r>
          </a:p>
          <a:p>
            <a:pPr lvl="1"/>
            <a:r>
              <a:rPr lang="en-GB" dirty="0"/>
              <a:t>Pick up Fuel ( fuel bunker key held in Bridge), check connection (Yellow has its own fuel tank)</a:t>
            </a:r>
          </a:p>
          <a:p>
            <a:pPr lvl="1"/>
            <a:r>
              <a:rPr lang="en-GB" dirty="0"/>
              <a:t>Buoys and ground tackle – careful when lifting heavy ground tackle – ask for help as required</a:t>
            </a:r>
          </a:p>
          <a:p>
            <a:pPr lvl="1"/>
            <a:r>
              <a:rPr lang="en-GB" dirty="0"/>
              <a:t>Run up engine – check water jet from cooling system.</a:t>
            </a:r>
          </a:p>
          <a:p>
            <a:r>
              <a:rPr lang="en-GB" dirty="0">
                <a:solidFill>
                  <a:srgbClr val="FF0000"/>
                </a:solidFill>
              </a:rPr>
              <a:t>Get Changed – </a:t>
            </a:r>
            <a:r>
              <a:rPr lang="en-GB" sz="2400" dirty="0">
                <a:solidFill>
                  <a:srgbClr val="FF0000"/>
                </a:solidFill>
              </a:rPr>
              <a:t>Buoyancy Aid compulsory. Don’t forget suncream </a:t>
            </a:r>
            <a:r>
              <a:rPr lang="en-GB" sz="2400" i="1" dirty="0">
                <a:solidFill>
                  <a:srgbClr val="FF0000"/>
                </a:solidFill>
              </a:rPr>
              <a:t>even in February</a:t>
            </a:r>
            <a:endParaRPr lang="en-GB" i="1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Radio check on shore</a:t>
            </a:r>
          </a:p>
          <a:p>
            <a:r>
              <a:rPr lang="en-GB" dirty="0">
                <a:solidFill>
                  <a:srgbClr val="FF0000"/>
                </a:solidFill>
              </a:rPr>
              <a:t>Launch – </a:t>
            </a:r>
            <a:r>
              <a:rPr lang="en-GB" b="1" dirty="0">
                <a:solidFill>
                  <a:srgbClr val="FF0000"/>
                </a:solidFill>
              </a:rPr>
              <a:t>Kill cord </a:t>
            </a:r>
            <a:r>
              <a:rPr lang="en-GB" dirty="0">
                <a:solidFill>
                  <a:srgbClr val="FF0000"/>
                </a:solidFill>
              </a:rPr>
              <a:t>on before engine start</a:t>
            </a:r>
          </a:p>
          <a:p>
            <a:r>
              <a:rPr lang="en-GB" dirty="0">
                <a:solidFill>
                  <a:srgbClr val="FF0000"/>
                </a:solidFill>
              </a:rPr>
              <a:t>Radio check on water.</a:t>
            </a:r>
          </a:p>
        </p:txBody>
      </p:sp>
    </p:spTree>
    <p:extLst>
      <p:ext uri="{BB962C8B-B14F-4D97-AF65-F5344CB8AC3E}">
        <p14:creationId xmlns:p14="http://schemas.microsoft.com/office/powerpoint/2010/main" xmlns="" val="615949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D8CD50-D46E-4F63-9DBB-D05174D9B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691" y="18255"/>
            <a:ext cx="10515600" cy="1325563"/>
          </a:xfrm>
        </p:spPr>
        <p:txBody>
          <a:bodyPr/>
          <a:lstStyle/>
          <a:p>
            <a:r>
              <a:rPr lang="en-GB" dirty="0"/>
              <a:t>Patrol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A8F1A0-AED2-48A3-9709-E07C353A4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188" y="1231651"/>
            <a:ext cx="9313986" cy="4697484"/>
          </a:xfrm>
        </p:spPr>
        <p:txBody>
          <a:bodyPr>
            <a:normAutofit lnSpcReduction="10000"/>
          </a:bodyPr>
          <a:lstStyle/>
          <a:p>
            <a:r>
              <a:rPr lang="en-GB" dirty="0"/>
              <a:t>Drop Racing Buoys – check position with RO.</a:t>
            </a:r>
          </a:p>
          <a:p>
            <a:r>
              <a:rPr lang="en-GB" dirty="0">
                <a:solidFill>
                  <a:srgbClr val="FF0000"/>
                </a:solidFill>
              </a:rPr>
              <a:t>Monitor Boats</a:t>
            </a:r>
          </a:p>
          <a:p>
            <a:r>
              <a:rPr lang="en-GB" dirty="0"/>
              <a:t>In capsizes – </a:t>
            </a:r>
            <a:r>
              <a:rPr lang="en-GB" dirty="0">
                <a:solidFill>
                  <a:srgbClr val="FF0000"/>
                </a:solidFill>
              </a:rPr>
              <a:t>count heads</a:t>
            </a:r>
          </a:p>
          <a:p>
            <a:pPr lvl="1"/>
            <a:r>
              <a:rPr lang="en-GB" dirty="0"/>
              <a:t>Ask first: Can crew self-rescue? Sailors in control.</a:t>
            </a:r>
          </a:p>
          <a:p>
            <a:pPr lvl="1"/>
            <a:r>
              <a:rPr lang="en-GB" dirty="0"/>
              <a:t>Ask what assistance is required?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Full intervention take control – get crew into boat.</a:t>
            </a:r>
          </a:p>
          <a:p>
            <a:pPr lvl="1"/>
            <a:r>
              <a:rPr lang="en-GB" dirty="0">
                <a:solidFill>
                  <a:srgbClr val="FF0000"/>
                </a:solidFill>
              </a:rPr>
              <a:t>Slow down until you need to speed up.</a:t>
            </a:r>
          </a:p>
          <a:p>
            <a:r>
              <a:rPr lang="en-GB" dirty="0">
                <a:solidFill>
                  <a:srgbClr val="FF0000"/>
                </a:solidFill>
              </a:rPr>
              <a:t>When close to people in water – engine awareness – position boat then cut engine (if in doubt pull kill cord)</a:t>
            </a:r>
          </a:p>
          <a:p>
            <a:r>
              <a:rPr lang="en-GB" dirty="0">
                <a:solidFill>
                  <a:srgbClr val="FF0000"/>
                </a:solidFill>
              </a:rPr>
              <a:t>Always prioritise people over boats</a:t>
            </a:r>
          </a:p>
          <a:p>
            <a:r>
              <a:rPr lang="en-GB" dirty="0">
                <a:solidFill>
                  <a:srgbClr val="FF0000"/>
                </a:solidFill>
              </a:rPr>
              <a:t>Communicate with Race Officer.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636755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D626FB-D989-47B7-8669-15AEEF74A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dirty="0"/>
              <a:t>Recover Patrol Boat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423FF5-247B-4FF0-8FB1-79BB9381E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Confident drive onto trolley – in a strong tide stream you need sailors or crew to hold the boat.  </a:t>
            </a:r>
            <a:r>
              <a:rPr lang="en-GB" dirty="0">
                <a:solidFill>
                  <a:srgbClr val="FF0000"/>
                </a:solidFill>
              </a:rPr>
              <a:t>Watch fingers, legs.</a:t>
            </a:r>
          </a:p>
          <a:p>
            <a:r>
              <a:rPr lang="en-GB" dirty="0"/>
              <a:t>Cut engine and raise</a:t>
            </a:r>
          </a:p>
          <a:p>
            <a:r>
              <a:rPr lang="en-GB" dirty="0"/>
              <a:t>Secure to trolley</a:t>
            </a:r>
          </a:p>
          <a:p>
            <a:r>
              <a:rPr lang="en-GB" dirty="0"/>
              <a:t>Tractor recovery – </a:t>
            </a:r>
            <a:r>
              <a:rPr lang="en-GB" dirty="0">
                <a:solidFill>
                  <a:srgbClr val="FF0000"/>
                </a:solidFill>
              </a:rPr>
              <a:t>watch fingers and if in doubt shout ‘STOP’.</a:t>
            </a:r>
          </a:p>
          <a:p>
            <a:r>
              <a:rPr lang="en-GB" dirty="0">
                <a:solidFill>
                  <a:srgbClr val="FF0000"/>
                </a:solidFill>
              </a:rPr>
              <a:t>SIT DOWN if in boat when being towed.</a:t>
            </a:r>
          </a:p>
          <a:p>
            <a:r>
              <a:rPr lang="en-GB" dirty="0">
                <a:solidFill>
                  <a:srgbClr val="FF0000"/>
                </a:solidFill>
              </a:rPr>
              <a:t>Clear communication </a:t>
            </a:r>
            <a:r>
              <a:rPr lang="en-GB" dirty="0"/>
              <a:t>with tractor driver</a:t>
            </a:r>
          </a:p>
          <a:p>
            <a:r>
              <a:rPr lang="en-GB" dirty="0"/>
              <a:t>Watch for beach users/ dogs/ children etc.</a:t>
            </a:r>
          </a:p>
          <a:p>
            <a:r>
              <a:rPr lang="en-GB" dirty="0"/>
              <a:t>Rinse boat particularly trolley bearings, Flush seawater out of engine, radio </a:t>
            </a:r>
          </a:p>
          <a:p>
            <a:r>
              <a:rPr lang="en-GB" dirty="0"/>
              <a:t>Return fuel, keys, radio, buoys to garages and lock them</a:t>
            </a:r>
          </a:p>
          <a:p>
            <a:r>
              <a:rPr lang="en-GB" dirty="0"/>
              <a:t>Sign duty book, Record any faults in the defect book, get changed.</a:t>
            </a:r>
          </a:p>
        </p:txBody>
      </p:sp>
    </p:spTree>
    <p:extLst>
      <p:ext uri="{BB962C8B-B14F-4D97-AF65-F5344CB8AC3E}">
        <p14:creationId xmlns:p14="http://schemas.microsoft.com/office/powerpoint/2010/main" xmlns="" val="3745080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934864-0DA5-A484-8159-50631D2E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487D7F-0810-324D-B1E8-A79D160FC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Come prepared for the elements</a:t>
            </a:r>
          </a:p>
          <a:p>
            <a:r>
              <a:rPr lang="en-GB" dirty="0"/>
              <a:t>Arrive early and get sorted/ changed quickly</a:t>
            </a:r>
          </a:p>
          <a:p>
            <a:r>
              <a:rPr lang="en-GB" dirty="0"/>
              <a:t>Prioritise safety and communication with RO</a:t>
            </a:r>
          </a:p>
          <a:p>
            <a:r>
              <a:rPr lang="en-GB" dirty="0"/>
              <a:t>Don’t switch off – monitor boats – take an interest</a:t>
            </a:r>
          </a:p>
          <a:p>
            <a:r>
              <a:rPr lang="en-GB" dirty="0"/>
              <a:t>Recover boats, rinse and ensure everything is tidied away</a:t>
            </a:r>
          </a:p>
          <a:p>
            <a:r>
              <a:rPr lang="en-GB" dirty="0"/>
              <a:t>Enjoy</a:t>
            </a:r>
          </a:p>
        </p:txBody>
      </p:sp>
    </p:spTree>
    <p:extLst>
      <p:ext uri="{BB962C8B-B14F-4D97-AF65-F5344CB8AC3E}">
        <p14:creationId xmlns:p14="http://schemas.microsoft.com/office/powerpoint/2010/main" xmlns="" val="2818915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477</Words>
  <Application>Microsoft Office PowerPoint</Application>
  <PresentationFormat>Custom</PresentationFormat>
  <Paragraphs>52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Patrol Boat Duty Basics</vt:lpstr>
      <vt:lpstr>Set up - Patrol Boats</vt:lpstr>
      <vt:lpstr>Patrol</vt:lpstr>
      <vt:lpstr>Recover Patrol Boat</vt:lpstr>
      <vt:lpstr>Key Takeaways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Duty Training</dc:title>
  <dc:creator>Vincent, Daniel Capt RN (NAVY PEOPLE-FPCAP Hd)</dc:creator>
  <cp:lastModifiedBy>Sue</cp:lastModifiedBy>
  <cp:revision>8</cp:revision>
  <dcterms:created xsi:type="dcterms:W3CDTF">2023-02-10T17:34:10Z</dcterms:created>
  <dcterms:modified xsi:type="dcterms:W3CDTF">2026-03-11T10:59:12Z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e28611e-2819-430a-bdf7-3581be6cbbdd_Enabled">
    <vt:lpwstr>true</vt:lpwstr>
  </property>
  <property fmtid="{D5CDD505-2E9C-101B-9397-08002B2CF9AE}" pid="3" name="MSIP_Label_8e28611e-2819-430a-bdf7-3581be6cbbdd_SetDate">
    <vt:lpwstr>2023-02-10T19:14:08Z</vt:lpwstr>
  </property>
  <property fmtid="{D5CDD505-2E9C-101B-9397-08002B2CF9AE}" pid="4" name="MSIP_Label_8e28611e-2819-430a-bdf7-3581be6cbbdd_Method">
    <vt:lpwstr>Privileged</vt:lpwstr>
  </property>
  <property fmtid="{D5CDD505-2E9C-101B-9397-08002B2CF9AE}" pid="5" name="MSIP_Label_8e28611e-2819-430a-bdf7-3581be6cbbdd_Name">
    <vt:lpwstr>MOD-1-NWR-‘NON-WORK  RELATED’</vt:lpwstr>
  </property>
  <property fmtid="{D5CDD505-2E9C-101B-9397-08002B2CF9AE}" pid="6" name="MSIP_Label_8e28611e-2819-430a-bdf7-3581be6cbbdd_SiteId">
    <vt:lpwstr>be7760ed-5953-484b-ae95-d0a16dfa09e5</vt:lpwstr>
  </property>
  <property fmtid="{D5CDD505-2E9C-101B-9397-08002B2CF9AE}" pid="7" name="MSIP_Label_8e28611e-2819-430a-bdf7-3581be6cbbdd_ActionId">
    <vt:lpwstr>4d1232b4-77c8-45e0-8de4-b0bab42f0f9a</vt:lpwstr>
  </property>
  <property fmtid="{D5CDD505-2E9C-101B-9397-08002B2CF9AE}" pid="8" name="MSIP_Label_8e28611e-2819-430a-bdf7-3581be6cbbdd_ContentBits">
    <vt:lpwstr>0</vt:lpwstr>
  </property>
</Properties>
</file>